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30"/>
  </p:notesMasterIdLst>
  <p:handoutMasterIdLst>
    <p:handoutMasterId r:id="rId31"/>
  </p:handoutMasterIdLst>
  <p:sldIdLst>
    <p:sldId id="256" r:id="rId2"/>
    <p:sldId id="28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1" r:id="rId27"/>
    <p:sldId id="282" r:id="rId28"/>
    <p:sldId id="280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8000"/>
    <a:srgbClr val="0000FF"/>
    <a:srgbClr val="CC66FF"/>
    <a:srgbClr val="66FFCC"/>
    <a:srgbClr val="FFCC66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8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154CBC-4ABB-F247-986B-24CD7E98B4EE}" type="doc">
      <dgm:prSet loTypeId="urn:microsoft.com/office/officeart/2005/8/layout/vList2" loCatId="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281BE00F-0129-D042-AB23-253A8C0024EC}">
      <dgm:prSet/>
      <dgm:spPr/>
      <dgm:t>
        <a:bodyPr/>
        <a:lstStyle/>
        <a:p>
          <a:pPr rtl="0"/>
          <a:r>
            <a:rPr lang="it-IT" dirty="0" smtClean="0"/>
            <a:t>L’oggetto della ricerca è collocato nella situazione scolastica </a:t>
          </a:r>
          <a:r>
            <a:rPr lang="it-IT" dirty="0" smtClean="0">
              <a:solidFill>
                <a:srgbClr val="FF0000"/>
              </a:solidFill>
            </a:rPr>
            <a:t>concreta e reale</a:t>
          </a:r>
          <a:endParaRPr lang="it-IT" dirty="0">
            <a:solidFill>
              <a:srgbClr val="FF0000"/>
            </a:solidFill>
          </a:endParaRPr>
        </a:p>
      </dgm:t>
    </dgm:pt>
    <dgm:pt modelId="{25DD7A0E-7F49-A341-AA02-079AE05B4760}" type="parTrans" cxnId="{5A42005A-9CE0-AD43-A5FE-0729721AA661}">
      <dgm:prSet/>
      <dgm:spPr/>
      <dgm:t>
        <a:bodyPr/>
        <a:lstStyle/>
        <a:p>
          <a:endParaRPr lang="it-IT"/>
        </a:p>
      </dgm:t>
    </dgm:pt>
    <dgm:pt modelId="{6E62B74C-3903-3E4C-BDF5-2424E2098030}" type="sibTrans" cxnId="{5A42005A-9CE0-AD43-A5FE-0729721AA661}">
      <dgm:prSet/>
      <dgm:spPr/>
      <dgm:t>
        <a:bodyPr/>
        <a:lstStyle/>
        <a:p>
          <a:endParaRPr lang="it-IT"/>
        </a:p>
      </dgm:t>
    </dgm:pt>
    <dgm:pt modelId="{0EC102F3-DF4B-D049-8AD1-5AF68C16B8CF}" type="pres">
      <dgm:prSet presAssocID="{8F154CBC-4ABB-F247-986B-24CD7E98B4E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C6C92424-C6A4-264A-8EC3-F9564CA552C5}" type="pres">
      <dgm:prSet presAssocID="{281BE00F-0129-D042-AB23-253A8C0024EC}" presName="parentText" presStyleLbl="node1" presStyleIdx="0" presStyleCnt="1" custLinFactNeighborY="22498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C043120-F787-4D47-B032-393BB884E143}" type="presOf" srcId="{8F154CBC-4ABB-F247-986B-24CD7E98B4EE}" destId="{0EC102F3-DF4B-D049-8AD1-5AF68C16B8CF}" srcOrd="0" destOrd="0" presId="urn:microsoft.com/office/officeart/2005/8/layout/vList2"/>
    <dgm:cxn modelId="{5A42005A-9CE0-AD43-A5FE-0729721AA661}" srcId="{8F154CBC-4ABB-F247-986B-24CD7E98B4EE}" destId="{281BE00F-0129-D042-AB23-253A8C0024EC}" srcOrd="0" destOrd="0" parTransId="{25DD7A0E-7F49-A341-AA02-079AE05B4760}" sibTransId="{6E62B74C-3903-3E4C-BDF5-2424E2098030}"/>
    <dgm:cxn modelId="{E950C966-C6B9-554A-92AC-5A5D9A64D2AE}" type="presOf" srcId="{281BE00F-0129-D042-AB23-253A8C0024EC}" destId="{C6C92424-C6A4-264A-8EC3-F9564CA552C5}" srcOrd="0" destOrd="0" presId="urn:microsoft.com/office/officeart/2005/8/layout/vList2"/>
    <dgm:cxn modelId="{1359BAC5-8FCA-3645-A734-BDF0A6B7F114}" type="presParOf" srcId="{0EC102F3-DF4B-D049-8AD1-5AF68C16B8CF}" destId="{C6C92424-C6A4-264A-8EC3-F9564CA552C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F852BB-B4F0-4C40-8A5C-19F3333E493D}" type="doc">
      <dgm:prSet loTypeId="urn:microsoft.com/office/officeart/2005/8/layout/vList2" loCatId="" qsTypeId="urn:microsoft.com/office/officeart/2005/8/quickstyle/simple4" qsCatId="simple" csTypeId="urn:microsoft.com/office/officeart/2005/8/colors/accent4_4" csCatId="accent4"/>
      <dgm:spPr/>
      <dgm:t>
        <a:bodyPr/>
        <a:lstStyle/>
        <a:p>
          <a:endParaRPr lang="it-IT"/>
        </a:p>
      </dgm:t>
    </dgm:pt>
    <dgm:pt modelId="{AAB5AE77-A732-DB40-A693-C2E43CAA7DC9}">
      <dgm:prSet/>
      <dgm:spPr/>
      <dgm:t>
        <a:bodyPr/>
        <a:lstStyle/>
        <a:p>
          <a:pPr rtl="0"/>
          <a:r>
            <a:rPr lang="it-IT" dirty="0" smtClean="0"/>
            <a:t>l’insegnante è il </a:t>
          </a:r>
          <a:r>
            <a:rPr lang="it-IT" dirty="0" smtClean="0">
              <a:solidFill>
                <a:srgbClr val="FF0000"/>
              </a:solidFill>
            </a:rPr>
            <a:t>ricercatore</a:t>
          </a:r>
          <a:r>
            <a:rPr lang="it-IT" dirty="0" smtClean="0"/>
            <a:t>: </a:t>
          </a:r>
          <a:r>
            <a:rPr lang="it-IT" dirty="0" smtClean="0">
              <a:solidFill>
                <a:srgbClr val="FFFF00"/>
              </a:solidFill>
            </a:rPr>
            <a:t>concepisce, genera e svolge la ricerca</a:t>
          </a:r>
          <a:endParaRPr lang="it-IT" dirty="0">
            <a:solidFill>
              <a:srgbClr val="FFFF00"/>
            </a:solidFill>
          </a:endParaRPr>
        </a:p>
      </dgm:t>
    </dgm:pt>
    <dgm:pt modelId="{EE2A731B-0D10-5C4E-B9E9-3AD520408A2F}" type="parTrans" cxnId="{65E77BBD-4D6F-B241-A0B5-D5FE6CB842CE}">
      <dgm:prSet/>
      <dgm:spPr/>
      <dgm:t>
        <a:bodyPr/>
        <a:lstStyle/>
        <a:p>
          <a:endParaRPr lang="it-IT"/>
        </a:p>
      </dgm:t>
    </dgm:pt>
    <dgm:pt modelId="{2A9EEF4F-6528-2A44-BAC3-9D9ED85AF5B4}" type="sibTrans" cxnId="{65E77BBD-4D6F-B241-A0B5-D5FE6CB842CE}">
      <dgm:prSet/>
      <dgm:spPr/>
      <dgm:t>
        <a:bodyPr/>
        <a:lstStyle/>
        <a:p>
          <a:endParaRPr lang="it-IT"/>
        </a:p>
      </dgm:t>
    </dgm:pt>
    <dgm:pt modelId="{F1C7FA20-889B-EA47-AF02-9B43266D2F4D}" type="pres">
      <dgm:prSet presAssocID="{C9F852BB-B4F0-4C40-8A5C-19F3333E493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DB3490D8-F119-CA48-A115-FB076F3824BB}" type="pres">
      <dgm:prSet presAssocID="{AAB5AE77-A732-DB40-A693-C2E43CAA7DC9}" presName="parentText" presStyleLbl="node1" presStyleIdx="0" presStyleCnt="1" custLinFactNeighborX="16850" custLinFactNeighborY="50949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6351EBCF-37CC-734E-B90A-E472A69BE935}" type="presOf" srcId="{AAB5AE77-A732-DB40-A693-C2E43CAA7DC9}" destId="{DB3490D8-F119-CA48-A115-FB076F3824BB}" srcOrd="0" destOrd="0" presId="urn:microsoft.com/office/officeart/2005/8/layout/vList2"/>
    <dgm:cxn modelId="{5B5CDB3D-93E9-3D45-961C-F6570DCAFE7E}" type="presOf" srcId="{C9F852BB-B4F0-4C40-8A5C-19F3333E493D}" destId="{F1C7FA20-889B-EA47-AF02-9B43266D2F4D}" srcOrd="0" destOrd="0" presId="urn:microsoft.com/office/officeart/2005/8/layout/vList2"/>
    <dgm:cxn modelId="{65E77BBD-4D6F-B241-A0B5-D5FE6CB842CE}" srcId="{C9F852BB-B4F0-4C40-8A5C-19F3333E493D}" destId="{AAB5AE77-A732-DB40-A693-C2E43CAA7DC9}" srcOrd="0" destOrd="0" parTransId="{EE2A731B-0D10-5C4E-B9E9-3AD520408A2F}" sibTransId="{2A9EEF4F-6528-2A44-BAC3-9D9ED85AF5B4}"/>
    <dgm:cxn modelId="{AB2FB741-FC13-074C-A0DB-B7F3579AF75F}" type="presParOf" srcId="{F1C7FA20-889B-EA47-AF02-9B43266D2F4D}" destId="{DB3490D8-F119-CA48-A115-FB076F3824B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9684F3-ABBE-AD4F-B197-4051D645AFD2}" type="doc">
      <dgm:prSet loTypeId="urn:microsoft.com/office/officeart/2008/layout/PictureStrip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0077A214-36F0-E24D-BF95-9C7F92597A35}">
      <dgm:prSet phldrT="[Testo]"/>
      <dgm:spPr/>
      <dgm:t>
        <a:bodyPr/>
        <a:lstStyle/>
        <a:p>
          <a:r>
            <a:rPr lang="it-IT" smtClean="0"/>
            <a:t>esplorare la realtà in cui opera</a:t>
          </a:r>
          <a:endParaRPr lang="it-IT"/>
        </a:p>
      </dgm:t>
    </dgm:pt>
    <dgm:pt modelId="{E2C5E533-43B7-AF4F-B34F-DAE0FC7DF711}" type="parTrans" cxnId="{682AA475-1FA2-4A40-9A7F-4601AA101895}">
      <dgm:prSet/>
      <dgm:spPr/>
      <dgm:t>
        <a:bodyPr/>
        <a:lstStyle/>
        <a:p>
          <a:endParaRPr lang="it-IT"/>
        </a:p>
      </dgm:t>
    </dgm:pt>
    <dgm:pt modelId="{6CE0EB08-9F11-A840-AF23-2A706E97032E}" type="sibTrans" cxnId="{682AA475-1FA2-4A40-9A7F-4601AA101895}">
      <dgm:prSet/>
      <dgm:spPr/>
      <dgm:t>
        <a:bodyPr/>
        <a:lstStyle/>
        <a:p>
          <a:endParaRPr lang="it-IT"/>
        </a:p>
      </dgm:t>
    </dgm:pt>
    <dgm:pt modelId="{B9B235EC-7B31-E548-8AD2-DEAA444EBC9A}">
      <dgm:prSet phldrT="[Testo]"/>
      <dgm:spPr/>
      <dgm:t>
        <a:bodyPr/>
        <a:lstStyle/>
        <a:p>
          <a:r>
            <a:rPr lang="it-IT" dirty="0" smtClean="0"/>
            <a:t>analizzare criticamente il proprio lavoro</a:t>
          </a:r>
          <a:endParaRPr lang="it-IT" dirty="0"/>
        </a:p>
      </dgm:t>
    </dgm:pt>
    <dgm:pt modelId="{1165113A-5131-7A43-B4A8-B0CA14485471}" type="parTrans" cxnId="{9D665337-2951-0E4B-A1B5-B875F4D4C015}">
      <dgm:prSet/>
      <dgm:spPr/>
      <dgm:t>
        <a:bodyPr/>
        <a:lstStyle/>
        <a:p>
          <a:endParaRPr lang="it-IT"/>
        </a:p>
      </dgm:t>
    </dgm:pt>
    <dgm:pt modelId="{53F04352-5A57-8745-B919-EAEB9FC4EB4C}" type="sibTrans" cxnId="{9D665337-2951-0E4B-A1B5-B875F4D4C015}">
      <dgm:prSet/>
      <dgm:spPr/>
      <dgm:t>
        <a:bodyPr/>
        <a:lstStyle/>
        <a:p>
          <a:endParaRPr lang="it-IT"/>
        </a:p>
      </dgm:t>
    </dgm:pt>
    <dgm:pt modelId="{48696964-363A-6E49-BBEE-0DBDE5EB7345}">
      <dgm:prSet phldrT="[Testo]"/>
      <dgm:spPr/>
      <dgm:t>
        <a:bodyPr/>
        <a:lstStyle/>
        <a:p>
          <a:r>
            <a:rPr lang="it-IT" dirty="0" smtClean="0"/>
            <a:t>introdurre</a:t>
          </a:r>
        </a:p>
        <a:p>
          <a:r>
            <a:rPr lang="it-IT" dirty="0" smtClean="0"/>
            <a:t>in esso dei cambiamenti sperimentando novità</a:t>
          </a:r>
          <a:endParaRPr lang="it-IT" dirty="0"/>
        </a:p>
      </dgm:t>
    </dgm:pt>
    <dgm:pt modelId="{A8325115-E384-784B-A1AA-4E9D914EA837}" type="parTrans" cxnId="{C1C3C40E-0E41-2D4F-A65E-C14901D41875}">
      <dgm:prSet/>
      <dgm:spPr/>
      <dgm:t>
        <a:bodyPr/>
        <a:lstStyle/>
        <a:p>
          <a:endParaRPr lang="it-IT"/>
        </a:p>
      </dgm:t>
    </dgm:pt>
    <dgm:pt modelId="{AF661956-C180-7B43-A444-DB6913FB67B0}" type="sibTrans" cxnId="{C1C3C40E-0E41-2D4F-A65E-C14901D41875}">
      <dgm:prSet/>
      <dgm:spPr/>
      <dgm:t>
        <a:bodyPr/>
        <a:lstStyle/>
        <a:p>
          <a:endParaRPr lang="it-IT"/>
        </a:p>
      </dgm:t>
    </dgm:pt>
    <dgm:pt modelId="{B8FE156B-8EE3-3644-A775-0E2022F6D78C}" type="pres">
      <dgm:prSet presAssocID="{C59684F3-ABBE-AD4F-B197-4051D645AFD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051A50BF-6481-A141-9ECA-09B9B7838C83}" type="pres">
      <dgm:prSet presAssocID="{0077A214-36F0-E24D-BF95-9C7F92597A35}" presName="composite" presStyleCnt="0"/>
      <dgm:spPr/>
    </dgm:pt>
    <dgm:pt modelId="{DFB8F9B3-EA77-E643-96C0-39F59BB82832}" type="pres">
      <dgm:prSet presAssocID="{0077A214-36F0-E24D-BF95-9C7F92597A35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AD2A1F2-4A32-144B-873B-BCDFEC3EEA96}" type="pres">
      <dgm:prSet presAssocID="{0077A214-36F0-E24D-BF95-9C7F92597A35}" presName="rect2" presStyleLbl="fgImgPlace1" presStyleIdx="0" presStyleCnt="3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9F334D60-6177-A94F-98C2-7D7210C7B986}" type="pres">
      <dgm:prSet presAssocID="{6CE0EB08-9F11-A840-AF23-2A706E97032E}" presName="sibTrans" presStyleCnt="0"/>
      <dgm:spPr/>
    </dgm:pt>
    <dgm:pt modelId="{0371CD01-0ABE-614E-AE56-95449F4CB564}" type="pres">
      <dgm:prSet presAssocID="{B9B235EC-7B31-E548-8AD2-DEAA444EBC9A}" presName="composite" presStyleCnt="0"/>
      <dgm:spPr/>
    </dgm:pt>
    <dgm:pt modelId="{F865CA64-5024-EE4D-9AB3-6324A22CFAB7}" type="pres">
      <dgm:prSet presAssocID="{B9B235EC-7B31-E548-8AD2-DEAA444EBC9A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FCFC73A-6AB7-9C4C-A8A2-24088D10CC2A}" type="pres">
      <dgm:prSet presAssocID="{B9B235EC-7B31-E548-8AD2-DEAA444EBC9A}" presName="rect2" presStyleLbl="fgImgPlace1" presStyleIdx="1" presStyleCnt="3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7E50E72F-7E9D-EC41-BA29-C4AE65067D73}" type="pres">
      <dgm:prSet presAssocID="{53F04352-5A57-8745-B919-EAEB9FC4EB4C}" presName="sibTrans" presStyleCnt="0"/>
      <dgm:spPr/>
    </dgm:pt>
    <dgm:pt modelId="{29A27A06-FABE-5B40-8736-B3646D16AB94}" type="pres">
      <dgm:prSet presAssocID="{48696964-363A-6E49-BBEE-0DBDE5EB7345}" presName="composite" presStyleCnt="0"/>
      <dgm:spPr/>
    </dgm:pt>
    <dgm:pt modelId="{CDD29550-4BDE-444F-8696-91567D8CC211}" type="pres">
      <dgm:prSet presAssocID="{48696964-363A-6E49-BBEE-0DBDE5EB7345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50E266A-E992-6542-AF00-809E2138748F}" type="pres">
      <dgm:prSet presAssocID="{48696964-363A-6E49-BBEE-0DBDE5EB7345}" presName="rect2" presStyleLbl="fgImgPlace1" presStyleIdx="2" presStyleCnt="3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it-IT"/>
        </a:p>
      </dgm:t>
    </dgm:pt>
  </dgm:ptLst>
  <dgm:cxnLst>
    <dgm:cxn modelId="{33042501-5826-D441-9631-856F1129552A}" type="presOf" srcId="{C59684F3-ABBE-AD4F-B197-4051D645AFD2}" destId="{B8FE156B-8EE3-3644-A775-0E2022F6D78C}" srcOrd="0" destOrd="0" presId="urn:microsoft.com/office/officeart/2008/layout/PictureStrips"/>
    <dgm:cxn modelId="{682AA475-1FA2-4A40-9A7F-4601AA101895}" srcId="{C59684F3-ABBE-AD4F-B197-4051D645AFD2}" destId="{0077A214-36F0-E24D-BF95-9C7F92597A35}" srcOrd="0" destOrd="0" parTransId="{E2C5E533-43B7-AF4F-B34F-DAE0FC7DF711}" sibTransId="{6CE0EB08-9F11-A840-AF23-2A706E97032E}"/>
    <dgm:cxn modelId="{4EDD05B6-72D0-5A4D-B097-91A8D3228EF6}" type="presOf" srcId="{0077A214-36F0-E24D-BF95-9C7F92597A35}" destId="{DFB8F9B3-EA77-E643-96C0-39F59BB82832}" srcOrd="0" destOrd="0" presId="urn:microsoft.com/office/officeart/2008/layout/PictureStrips"/>
    <dgm:cxn modelId="{9D665337-2951-0E4B-A1B5-B875F4D4C015}" srcId="{C59684F3-ABBE-AD4F-B197-4051D645AFD2}" destId="{B9B235EC-7B31-E548-8AD2-DEAA444EBC9A}" srcOrd="1" destOrd="0" parTransId="{1165113A-5131-7A43-B4A8-B0CA14485471}" sibTransId="{53F04352-5A57-8745-B919-EAEB9FC4EB4C}"/>
    <dgm:cxn modelId="{6BFBC7AE-B0D8-FC44-8BBA-90F3A2DA255E}" type="presOf" srcId="{B9B235EC-7B31-E548-8AD2-DEAA444EBC9A}" destId="{F865CA64-5024-EE4D-9AB3-6324A22CFAB7}" srcOrd="0" destOrd="0" presId="urn:microsoft.com/office/officeart/2008/layout/PictureStrips"/>
    <dgm:cxn modelId="{C1C3C40E-0E41-2D4F-A65E-C14901D41875}" srcId="{C59684F3-ABBE-AD4F-B197-4051D645AFD2}" destId="{48696964-363A-6E49-BBEE-0DBDE5EB7345}" srcOrd="2" destOrd="0" parTransId="{A8325115-E384-784B-A1AA-4E9D914EA837}" sibTransId="{AF661956-C180-7B43-A444-DB6913FB67B0}"/>
    <dgm:cxn modelId="{2D9175B0-26E5-724E-8866-E06529A59E67}" type="presOf" srcId="{48696964-363A-6E49-BBEE-0DBDE5EB7345}" destId="{CDD29550-4BDE-444F-8696-91567D8CC211}" srcOrd="0" destOrd="0" presId="urn:microsoft.com/office/officeart/2008/layout/PictureStrips"/>
    <dgm:cxn modelId="{EB75A9E5-55FB-7244-A25B-27ABB295FB8A}" type="presParOf" srcId="{B8FE156B-8EE3-3644-A775-0E2022F6D78C}" destId="{051A50BF-6481-A141-9ECA-09B9B7838C83}" srcOrd="0" destOrd="0" presId="urn:microsoft.com/office/officeart/2008/layout/PictureStrips"/>
    <dgm:cxn modelId="{CBBB3532-3165-4C4E-89B2-CAF44C9D39A6}" type="presParOf" srcId="{051A50BF-6481-A141-9ECA-09B9B7838C83}" destId="{DFB8F9B3-EA77-E643-96C0-39F59BB82832}" srcOrd="0" destOrd="0" presId="urn:microsoft.com/office/officeart/2008/layout/PictureStrips"/>
    <dgm:cxn modelId="{B086E413-18FE-4A41-8DDE-C145466171F7}" type="presParOf" srcId="{051A50BF-6481-A141-9ECA-09B9B7838C83}" destId="{8AD2A1F2-4A32-144B-873B-BCDFEC3EEA96}" srcOrd="1" destOrd="0" presId="urn:microsoft.com/office/officeart/2008/layout/PictureStrips"/>
    <dgm:cxn modelId="{068F2F0A-5AA3-BB49-875F-31F9EC03808B}" type="presParOf" srcId="{B8FE156B-8EE3-3644-A775-0E2022F6D78C}" destId="{9F334D60-6177-A94F-98C2-7D7210C7B986}" srcOrd="1" destOrd="0" presId="urn:microsoft.com/office/officeart/2008/layout/PictureStrips"/>
    <dgm:cxn modelId="{CFB3F211-884E-464B-8D82-B82CC71ACD84}" type="presParOf" srcId="{B8FE156B-8EE3-3644-A775-0E2022F6D78C}" destId="{0371CD01-0ABE-614E-AE56-95449F4CB564}" srcOrd="2" destOrd="0" presId="urn:microsoft.com/office/officeart/2008/layout/PictureStrips"/>
    <dgm:cxn modelId="{90165D64-485A-284F-A5E5-D6B395E8B068}" type="presParOf" srcId="{0371CD01-0ABE-614E-AE56-95449F4CB564}" destId="{F865CA64-5024-EE4D-9AB3-6324A22CFAB7}" srcOrd="0" destOrd="0" presId="urn:microsoft.com/office/officeart/2008/layout/PictureStrips"/>
    <dgm:cxn modelId="{81DCB385-375C-C847-B9AB-48BD52E6A4AF}" type="presParOf" srcId="{0371CD01-0ABE-614E-AE56-95449F4CB564}" destId="{DFCFC73A-6AB7-9C4C-A8A2-24088D10CC2A}" srcOrd="1" destOrd="0" presId="urn:microsoft.com/office/officeart/2008/layout/PictureStrips"/>
    <dgm:cxn modelId="{28FE5E93-AA9A-BC47-A57B-C92D29DC4A91}" type="presParOf" srcId="{B8FE156B-8EE3-3644-A775-0E2022F6D78C}" destId="{7E50E72F-7E9D-EC41-BA29-C4AE65067D73}" srcOrd="3" destOrd="0" presId="urn:microsoft.com/office/officeart/2008/layout/PictureStrips"/>
    <dgm:cxn modelId="{737B50E3-3D55-9548-8179-69A6866354D3}" type="presParOf" srcId="{B8FE156B-8EE3-3644-A775-0E2022F6D78C}" destId="{29A27A06-FABE-5B40-8736-B3646D16AB94}" srcOrd="4" destOrd="0" presId="urn:microsoft.com/office/officeart/2008/layout/PictureStrips"/>
    <dgm:cxn modelId="{F3C6BF4B-DDF3-6C4D-A565-CA5A73308187}" type="presParOf" srcId="{29A27A06-FABE-5B40-8736-B3646D16AB94}" destId="{CDD29550-4BDE-444F-8696-91567D8CC211}" srcOrd="0" destOrd="0" presId="urn:microsoft.com/office/officeart/2008/layout/PictureStrips"/>
    <dgm:cxn modelId="{65E07AC9-65B2-2848-8288-18243E31920F}" type="presParOf" srcId="{29A27A06-FABE-5B40-8736-B3646D16AB94}" destId="{650E266A-E992-6542-AF00-809E2138748F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C92424-C6A4-264A-8EC3-F9564CA552C5}">
      <dsp:nvSpPr>
        <dsp:cNvPr id="0" name=""/>
        <dsp:cNvSpPr/>
      </dsp:nvSpPr>
      <dsp:spPr>
        <a:xfrm>
          <a:off x="0" y="32810"/>
          <a:ext cx="6614194" cy="19796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600" kern="1200" dirty="0" smtClean="0"/>
            <a:t>L’oggetto della ricerca è collocato nella situazione scolastica </a:t>
          </a:r>
          <a:r>
            <a:rPr lang="it-IT" sz="3600" kern="1200" dirty="0" smtClean="0">
              <a:solidFill>
                <a:srgbClr val="FF0000"/>
              </a:solidFill>
            </a:rPr>
            <a:t>concreta e reale</a:t>
          </a:r>
          <a:endParaRPr lang="it-IT" sz="3600" kern="1200" dirty="0">
            <a:solidFill>
              <a:srgbClr val="FF0000"/>
            </a:solidFill>
          </a:endParaRPr>
        </a:p>
      </dsp:txBody>
      <dsp:txXfrm>
        <a:off x="96638" y="129448"/>
        <a:ext cx="6420918" cy="17863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3490D8-F119-CA48-A115-FB076F3824BB}">
      <dsp:nvSpPr>
        <dsp:cNvPr id="0" name=""/>
        <dsp:cNvSpPr/>
      </dsp:nvSpPr>
      <dsp:spPr>
        <a:xfrm>
          <a:off x="0" y="33615"/>
          <a:ext cx="6225033" cy="2089619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800" kern="1200" dirty="0" smtClean="0"/>
            <a:t>l’insegnante è il </a:t>
          </a:r>
          <a:r>
            <a:rPr lang="it-IT" sz="3800" kern="1200" dirty="0" smtClean="0">
              <a:solidFill>
                <a:srgbClr val="FF0000"/>
              </a:solidFill>
            </a:rPr>
            <a:t>ricercatore</a:t>
          </a:r>
          <a:r>
            <a:rPr lang="it-IT" sz="3800" kern="1200" dirty="0" smtClean="0"/>
            <a:t>: </a:t>
          </a:r>
          <a:r>
            <a:rPr lang="it-IT" sz="3800" kern="1200" dirty="0" smtClean="0">
              <a:solidFill>
                <a:srgbClr val="FFFF00"/>
              </a:solidFill>
            </a:rPr>
            <a:t>concepisce, genera e svolge la ricerca</a:t>
          </a:r>
          <a:endParaRPr lang="it-IT" sz="3800" kern="1200" dirty="0">
            <a:solidFill>
              <a:srgbClr val="FFFF00"/>
            </a:solidFill>
          </a:endParaRPr>
        </a:p>
      </dsp:txBody>
      <dsp:txXfrm>
        <a:off x="102007" y="135622"/>
        <a:ext cx="6021019" cy="18856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B8F9B3-EA77-E643-96C0-39F59BB82832}">
      <dsp:nvSpPr>
        <dsp:cNvPr id="0" name=""/>
        <dsp:cNvSpPr/>
      </dsp:nvSpPr>
      <dsp:spPr>
        <a:xfrm>
          <a:off x="1455389" y="289739"/>
          <a:ext cx="3552136" cy="111004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1869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smtClean="0"/>
            <a:t>esplorare la realtà in cui opera</a:t>
          </a:r>
          <a:endParaRPr lang="it-IT" sz="2000" kern="1200"/>
        </a:p>
      </dsp:txBody>
      <dsp:txXfrm>
        <a:off x="1455389" y="289739"/>
        <a:ext cx="3552136" cy="1110042"/>
      </dsp:txXfrm>
    </dsp:sp>
    <dsp:sp modelId="{8AD2A1F2-4A32-144B-873B-BCDFEC3EEA96}">
      <dsp:nvSpPr>
        <dsp:cNvPr id="0" name=""/>
        <dsp:cNvSpPr/>
      </dsp:nvSpPr>
      <dsp:spPr>
        <a:xfrm>
          <a:off x="1307383" y="129400"/>
          <a:ext cx="777029" cy="1165544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865CA64-5024-EE4D-9AB3-6324A22CFAB7}">
      <dsp:nvSpPr>
        <dsp:cNvPr id="0" name=""/>
        <dsp:cNvSpPr/>
      </dsp:nvSpPr>
      <dsp:spPr>
        <a:xfrm>
          <a:off x="1455389" y="1687160"/>
          <a:ext cx="3552136" cy="111004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1869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analizzare criticamente il proprio lavoro</a:t>
          </a:r>
          <a:endParaRPr lang="it-IT" sz="2000" kern="1200" dirty="0"/>
        </a:p>
      </dsp:txBody>
      <dsp:txXfrm>
        <a:off x="1455389" y="1687160"/>
        <a:ext cx="3552136" cy="1110042"/>
      </dsp:txXfrm>
    </dsp:sp>
    <dsp:sp modelId="{DFCFC73A-6AB7-9C4C-A8A2-24088D10CC2A}">
      <dsp:nvSpPr>
        <dsp:cNvPr id="0" name=""/>
        <dsp:cNvSpPr/>
      </dsp:nvSpPr>
      <dsp:spPr>
        <a:xfrm>
          <a:off x="1307383" y="1526820"/>
          <a:ext cx="777029" cy="1165544"/>
        </a:xfrm>
        <a:prstGeom prst="rect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DD29550-4BDE-444F-8696-91567D8CC211}">
      <dsp:nvSpPr>
        <dsp:cNvPr id="0" name=""/>
        <dsp:cNvSpPr/>
      </dsp:nvSpPr>
      <dsp:spPr>
        <a:xfrm>
          <a:off x="1455389" y="3084580"/>
          <a:ext cx="3552136" cy="111004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1869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introdurre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in esso dei cambiamenti sperimentando novità</a:t>
          </a:r>
          <a:endParaRPr lang="it-IT" sz="2000" kern="1200" dirty="0"/>
        </a:p>
      </dsp:txBody>
      <dsp:txXfrm>
        <a:off x="1455389" y="3084580"/>
        <a:ext cx="3552136" cy="1110042"/>
      </dsp:txXfrm>
    </dsp:sp>
    <dsp:sp modelId="{650E266A-E992-6542-AF00-809E2138748F}">
      <dsp:nvSpPr>
        <dsp:cNvPr id="0" name=""/>
        <dsp:cNvSpPr/>
      </dsp:nvSpPr>
      <dsp:spPr>
        <a:xfrm>
          <a:off x="1307383" y="2924241"/>
          <a:ext cx="777029" cy="1165544"/>
        </a:xfrm>
        <a:prstGeom prst="rect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43B139-28D2-BD4E-B676-67389588486D}" type="datetimeFigureOut">
              <a:rPr lang="it-IT" smtClean="0"/>
              <a:t>30/12/18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3A13DA-4408-214B-8299-A6A53FE0973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16045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60EBBA-B0D0-D342-8DD1-95AA8A6628F4}" type="datetimeFigureOut">
              <a:rPr lang="it-IT" smtClean="0"/>
              <a:t>30/12/18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54503D-09EE-7640-97CF-D80C29BDAF7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75827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Modello di Stephen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Kemmis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4503D-09EE-7640-97CF-D80C29BDAF72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4706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99FE6-2688-B441-B6D0-56A4B55C45EB}" type="datetime2">
              <a:rPr lang="it-IT" smtClean="0"/>
              <a:t>Domenica 30 dicembre 18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‹n.›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Guido Garlati - Monza, 6 dicembre 2018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D4FB-C71B-DA4C-96A5-81AFA9B4751F}" type="datetime2">
              <a:rPr lang="it-IT" smtClean="0"/>
              <a:t>Domenica 30 dicembre 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Guido Garlati - Monza, 6 dicembre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3FB82-3F10-384D-BF62-4FC669E79C78}" type="datetime2">
              <a:rPr lang="it-IT" smtClean="0"/>
              <a:t>Domenica 30 dicembre 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Guido Garlati - Monza, 6 dicembre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A5604-3636-334C-A2AA-FCB3595223FD}" type="datetime2">
              <a:rPr lang="it-IT" smtClean="0"/>
              <a:t>Domenica 30 dicembre 18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‹n.›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Guido Garlati - Monza, 6 dicembre 2018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5B49-0463-E548-A4DA-22070C18F538}" type="datetime2">
              <a:rPr lang="it-IT" smtClean="0"/>
              <a:t>Domenica 30 dicembre 18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‹n.›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Guido Garlati - Monza, 6 dicembre 2018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69B12-66BA-C147-8B83-13831A28853E}" type="datetime2">
              <a:rPr lang="it-IT" smtClean="0"/>
              <a:t>Domenica 30 dicembre 18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‹n.›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Guido Garlati - Monza, 6 dicembre 2018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0819F-601C-634E-87F7-02DEA3ECAB83}" type="datetime2">
              <a:rPr lang="it-IT" smtClean="0"/>
              <a:t>Domenica 30 dicembre 18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‹n.›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Guido Garlati - Monza, 6 dicembre 2018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845B9-B633-7840-80B2-89A782846787}" type="datetime2">
              <a:rPr lang="it-IT" smtClean="0"/>
              <a:t>Domenica 30 dicembre 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‹n.›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Guido Garlati - Monza, 6 dicembre 2018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4E218-BCD3-E445-8FC5-192BF56CFC93}" type="datetime2">
              <a:rPr lang="it-IT" smtClean="0"/>
              <a:t>Domenica 30 dicembre 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‹n.›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Guido Garlati - Monza, 6 dicembre 2018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EE4A6-8575-484F-B2CE-2F22581C595C}" type="datetime2">
              <a:rPr lang="it-IT" smtClean="0"/>
              <a:t>Domenica 30 dicembre 18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‹n.›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Guido Garlati - Monza, 6 dicembre 2018</a:t>
            </a:r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D975A-711E-1948-87DA-EF4AA620E0F4}" type="datetime2">
              <a:rPr lang="it-IT" smtClean="0"/>
              <a:t>Domenica 30 dicembre 18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‹n.›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Guido Garlati - Monza, 6 dicembre 2018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3742508-F6DF-0246-84ED-38A84E0D05A1}" type="datetime2">
              <a:rPr lang="it-IT" smtClean="0"/>
              <a:t>Domenica 30 dicembre 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r>
              <a:rPr lang="en-US" smtClean="0"/>
              <a:t>Guido Garlati - Monza, 6 dicembre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789C0F2-17E0-497A-9BBE-0C73201AAFE3}" type="slidenum">
              <a:rPr lang="en-US" smtClean="0"/>
              <a:pPr/>
              <a:t>‹n.›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usr.istruzione.lombardia.gov.it/20181107prot30250/?aid=75355&amp;sa=0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diagramData" Target="../diagrams/data2.xml"/><Relationship Id="rId8" Type="http://schemas.openxmlformats.org/officeDocument/2006/relationships/diagramLayout" Target="../diagrams/layout2.xml"/><Relationship Id="rId9" Type="http://schemas.openxmlformats.org/officeDocument/2006/relationships/diagramQuickStyle" Target="../diagrams/quickStyle2.xml"/><Relationship Id="rId10" Type="http://schemas.openxmlformats.org/officeDocument/2006/relationships/diagramColors" Target="../diagrams/colors2.xml"/><Relationship Id="rId11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it-IT" sz="9600" dirty="0" smtClean="0">
                <a:solidFill>
                  <a:srgbClr val="66CCFF"/>
                </a:solidFill>
              </a:rPr>
              <a:t>FIT</a:t>
            </a:r>
            <a:endParaRPr lang="it-IT" sz="9600" dirty="0">
              <a:solidFill>
                <a:srgbClr val="66CCFF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Il progetto di ricerca - azione</a:t>
            </a:r>
            <a:endParaRPr lang="it-IT" sz="32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2"/>
          </p:nvPr>
        </p:nvSpPr>
        <p:spPr>
          <a:xfrm>
            <a:off x="822959" y="6146800"/>
            <a:ext cx="5180947" cy="365125"/>
          </a:xfrm>
        </p:spPr>
        <p:txBody>
          <a:bodyPr/>
          <a:lstStyle/>
          <a:p>
            <a:r>
              <a:rPr lang="en-US" sz="2000" dirty="0" smtClean="0"/>
              <a:t>Guido Garlati - Monza, 6 </a:t>
            </a:r>
            <a:r>
              <a:rPr lang="en-US" sz="2000" dirty="0" err="1" smtClean="0"/>
              <a:t>dicembre</a:t>
            </a:r>
            <a:r>
              <a:rPr lang="en-US" sz="2000" dirty="0" smtClean="0"/>
              <a:t> 2018</a:t>
            </a:r>
            <a:endParaRPr lang="en-US" sz="200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45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Guido Garlati - Monza, 6 dicembre 2018</a:t>
            </a:r>
            <a:endParaRPr lang="en-US" dirty="0"/>
          </a:p>
        </p:txBody>
      </p:sp>
      <p:sp>
        <p:nvSpPr>
          <p:cNvPr id="4" name="Rettangolo 3"/>
          <p:cNvSpPr/>
          <p:nvPr/>
        </p:nvSpPr>
        <p:spPr>
          <a:xfrm>
            <a:off x="326112" y="498316"/>
            <a:ext cx="8461739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800" dirty="0">
                <a:solidFill>
                  <a:srgbClr val="FFFF00"/>
                </a:solidFill>
              </a:rPr>
              <a:t>RIFLETTERE SULLE PROPRIE AZIONI</a:t>
            </a:r>
            <a:r>
              <a:rPr lang="it-IT" sz="4800" dirty="0"/>
              <a:t>, PER </a:t>
            </a:r>
            <a:r>
              <a:rPr lang="it-IT" sz="6000" dirty="0">
                <a:solidFill>
                  <a:srgbClr val="FF0000"/>
                </a:solidFill>
              </a:rPr>
              <a:t>INTRODURRE</a:t>
            </a:r>
          </a:p>
          <a:p>
            <a:r>
              <a:rPr lang="it-IT" sz="6000" dirty="0">
                <a:solidFill>
                  <a:srgbClr val="FF0000"/>
                </a:solidFill>
              </a:rPr>
              <a:t>CAMBIAMENTI</a:t>
            </a:r>
            <a:r>
              <a:rPr lang="it-IT" sz="4800" dirty="0"/>
              <a:t>, CHE PROVOCANO </a:t>
            </a:r>
            <a:r>
              <a:rPr lang="it-IT" sz="8000" dirty="0">
                <a:solidFill>
                  <a:srgbClr val="66CCFF"/>
                </a:solidFill>
              </a:rPr>
              <a:t>MIGLIORAMENTI</a:t>
            </a:r>
          </a:p>
        </p:txBody>
      </p:sp>
    </p:spTree>
    <p:extLst>
      <p:ext uri="{BB962C8B-B14F-4D97-AF65-F5344CB8AC3E}">
        <p14:creationId xmlns:p14="http://schemas.microsoft.com/office/powerpoint/2010/main" val="1836489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Guido Garlati - Monza, 6 dicembre 2018</a:t>
            </a:r>
            <a:endParaRPr lang="en-US" dirty="0"/>
          </a:p>
        </p:txBody>
      </p:sp>
      <p:sp>
        <p:nvSpPr>
          <p:cNvPr id="4" name="Rettangolo 3"/>
          <p:cNvSpPr/>
          <p:nvPr/>
        </p:nvSpPr>
        <p:spPr>
          <a:xfrm>
            <a:off x="445357" y="686443"/>
            <a:ext cx="815369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dirty="0"/>
              <a:t>La R-A è un </a:t>
            </a:r>
            <a:r>
              <a:rPr lang="it-IT" sz="3200" dirty="0">
                <a:solidFill>
                  <a:srgbClr val="FF0000"/>
                </a:solidFill>
              </a:rPr>
              <a:t>PROGETTO</a:t>
            </a:r>
            <a:r>
              <a:rPr lang="it-IT" sz="3200" dirty="0"/>
              <a:t>, ma da non confondere con la </a:t>
            </a:r>
            <a:r>
              <a:rPr lang="it-IT" sz="3200" dirty="0">
                <a:solidFill>
                  <a:srgbClr val="FFFF00"/>
                </a:solidFill>
              </a:rPr>
              <a:t>progettazione didattica ordinaria</a:t>
            </a:r>
            <a:r>
              <a:rPr lang="it-IT" sz="3200" dirty="0"/>
              <a:t> che fa </a:t>
            </a:r>
            <a:r>
              <a:rPr lang="it-IT" sz="3200" dirty="0" smtClean="0"/>
              <a:t>qualsiasi docente </a:t>
            </a:r>
            <a:r>
              <a:rPr lang="it-IT" sz="3200" dirty="0"/>
              <a:t>coscienzioso: </a:t>
            </a:r>
            <a:endParaRPr lang="it-IT" sz="3200" dirty="0" smtClean="0"/>
          </a:p>
          <a:p>
            <a:r>
              <a:rPr lang="it-IT" sz="3200" dirty="0" smtClean="0"/>
              <a:t>è </a:t>
            </a:r>
            <a:r>
              <a:rPr lang="it-IT" sz="3200" dirty="0"/>
              <a:t>un </a:t>
            </a:r>
            <a:r>
              <a:rPr lang="it-IT" sz="3200" dirty="0">
                <a:solidFill>
                  <a:srgbClr val="FF0000"/>
                </a:solidFill>
              </a:rPr>
              <a:t>PERCORSO DI LAVORO</a:t>
            </a:r>
            <a:r>
              <a:rPr lang="it-IT" sz="3200" dirty="0"/>
              <a:t>, per quanto minimo ma articolato in </a:t>
            </a:r>
            <a:r>
              <a:rPr lang="it-IT" sz="4400" dirty="0">
                <a:solidFill>
                  <a:srgbClr val="CCFFCC"/>
                </a:solidFill>
              </a:rPr>
              <a:t>FASI, TEMPI </a:t>
            </a:r>
            <a:r>
              <a:rPr lang="it-IT" sz="3200" dirty="0"/>
              <a:t>e</a:t>
            </a:r>
          </a:p>
          <a:p>
            <a:r>
              <a:rPr lang="it-IT" sz="4400" dirty="0">
                <a:solidFill>
                  <a:srgbClr val="CCFFCC"/>
                </a:solidFill>
              </a:rPr>
              <a:t>OBIETTIVI DA RAGGIUNGERE</a:t>
            </a:r>
            <a:r>
              <a:rPr lang="it-IT" sz="3200" dirty="0"/>
              <a:t>, al fine di assicurare sia sistematicità che obiettività nella riflessione </a:t>
            </a:r>
            <a:r>
              <a:rPr lang="it-IT" sz="3200" dirty="0" smtClean="0"/>
              <a:t>e nella </a:t>
            </a:r>
            <a:r>
              <a:rPr lang="it-IT" sz="3200" dirty="0"/>
              <a:t>valutazione dei dati raccolti.</a:t>
            </a:r>
          </a:p>
        </p:txBody>
      </p:sp>
    </p:spTree>
    <p:extLst>
      <p:ext uri="{BB962C8B-B14F-4D97-AF65-F5344CB8AC3E}">
        <p14:creationId xmlns:p14="http://schemas.microsoft.com/office/powerpoint/2010/main" val="2056452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Guido Garlati - Monza, 6 dicembre 2018</a:t>
            </a:r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8308" y="1419287"/>
            <a:ext cx="5348396" cy="4422713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2673986" y="326212"/>
            <a:ext cx="41049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Spirale di cicli</a:t>
            </a:r>
            <a:endParaRPr lang="it-IT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6419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Guido Garlati - Monza, 6 dicembre 2018</a:t>
            </a:r>
            <a:endParaRPr lang="en-US" dirty="0"/>
          </a:p>
        </p:txBody>
      </p:sp>
      <p:sp>
        <p:nvSpPr>
          <p:cNvPr id="4" name="Rettangolo 3"/>
          <p:cNvSpPr/>
          <p:nvPr/>
        </p:nvSpPr>
        <p:spPr>
          <a:xfrm>
            <a:off x="377603" y="429027"/>
            <a:ext cx="8547559" cy="5355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5400" dirty="0"/>
              <a:t>0. RICOGNIZIONE: </a:t>
            </a:r>
            <a:endParaRPr lang="it-IT" sz="5400" dirty="0" smtClean="0"/>
          </a:p>
          <a:p>
            <a:r>
              <a:rPr lang="it-IT" sz="3600" dirty="0" smtClean="0"/>
              <a:t>identificazione </a:t>
            </a:r>
            <a:r>
              <a:rPr lang="it-IT" sz="3600" dirty="0"/>
              <a:t>e formulazione del </a:t>
            </a:r>
            <a:r>
              <a:rPr lang="it-IT" sz="3600" dirty="0" smtClean="0"/>
              <a:t>problema</a:t>
            </a:r>
          </a:p>
          <a:p>
            <a:endParaRPr lang="it-IT" sz="3600" dirty="0"/>
          </a:p>
          <a:p>
            <a:pPr marL="342900" indent="-342900">
              <a:buFontTx/>
              <a:buChar char="-"/>
            </a:pPr>
            <a:r>
              <a:rPr lang="it-IT" sz="2400" dirty="0" smtClean="0">
                <a:solidFill>
                  <a:srgbClr val="FF0000"/>
                </a:solidFill>
              </a:rPr>
              <a:t>Quali </a:t>
            </a:r>
            <a:r>
              <a:rPr lang="it-IT" sz="2400" dirty="0">
                <a:solidFill>
                  <a:srgbClr val="FF0000"/>
                </a:solidFill>
              </a:rPr>
              <a:t>conoscenze/competenze voglio migliorare</a:t>
            </a:r>
            <a:r>
              <a:rPr lang="it-IT" sz="2400" dirty="0" smtClean="0">
                <a:solidFill>
                  <a:srgbClr val="FF0000"/>
                </a:solidFill>
              </a:rPr>
              <a:t>/approfondire</a:t>
            </a:r>
            <a:r>
              <a:rPr lang="it-IT" sz="2400" dirty="0">
                <a:solidFill>
                  <a:srgbClr val="FF0000"/>
                </a:solidFill>
              </a:rPr>
              <a:t>? Perché</a:t>
            </a:r>
            <a:r>
              <a:rPr lang="it-IT" sz="2400" dirty="0" smtClean="0">
                <a:solidFill>
                  <a:srgbClr val="FF0000"/>
                </a:solidFill>
              </a:rPr>
              <a:t>?</a:t>
            </a:r>
          </a:p>
          <a:p>
            <a:pPr marL="342900" indent="-342900">
              <a:buFontTx/>
              <a:buChar char="-"/>
            </a:pPr>
            <a:endParaRPr lang="it-IT" sz="2400" dirty="0"/>
          </a:p>
          <a:p>
            <a:pPr marL="342900" indent="-342900">
              <a:buFontTx/>
              <a:buChar char="-"/>
            </a:pPr>
            <a:r>
              <a:rPr lang="it-IT" sz="2400" dirty="0" smtClean="0">
                <a:solidFill>
                  <a:srgbClr val="FFFF00"/>
                </a:solidFill>
              </a:rPr>
              <a:t>Quali </a:t>
            </a:r>
            <a:r>
              <a:rPr lang="it-IT" sz="2400" dirty="0">
                <a:solidFill>
                  <a:srgbClr val="FFFF00"/>
                </a:solidFill>
              </a:rPr>
              <a:t>destinatari? Un’intera classe? Solo alcuni alunni? Ci sono problemi nella </a:t>
            </a:r>
            <a:r>
              <a:rPr lang="it-IT" sz="2400" dirty="0" smtClean="0">
                <a:solidFill>
                  <a:srgbClr val="FFFF00"/>
                </a:solidFill>
              </a:rPr>
              <a:t>mia classe</a:t>
            </a:r>
            <a:r>
              <a:rPr lang="it-IT" sz="2400" dirty="0">
                <a:solidFill>
                  <a:srgbClr val="FFFF00"/>
                </a:solidFill>
              </a:rPr>
              <a:t>? C’è qualcosa che posso fare per risolverli? Come imparano o non imparano </a:t>
            </a:r>
            <a:r>
              <a:rPr lang="it-IT" sz="2400" dirty="0" smtClean="0">
                <a:solidFill>
                  <a:srgbClr val="FFFF00"/>
                </a:solidFill>
              </a:rPr>
              <a:t>i miei </a:t>
            </a:r>
            <a:r>
              <a:rPr lang="it-IT" sz="2400" dirty="0">
                <a:solidFill>
                  <a:srgbClr val="FFFF00"/>
                </a:solidFill>
              </a:rPr>
              <a:t>alunni? Cosa posso fare per migliorare i loro apprendimenti</a:t>
            </a:r>
            <a:r>
              <a:rPr lang="it-IT" sz="2400" dirty="0" smtClean="0">
                <a:solidFill>
                  <a:srgbClr val="FFFF00"/>
                </a:solidFill>
              </a:rPr>
              <a:t>?</a:t>
            </a:r>
          </a:p>
          <a:p>
            <a:pPr marL="342900" indent="-342900">
              <a:buFontTx/>
              <a:buChar char="-"/>
            </a:pPr>
            <a:endParaRPr lang="it-IT" sz="2400" dirty="0"/>
          </a:p>
          <a:p>
            <a:r>
              <a:rPr lang="it-IT" sz="2400" dirty="0"/>
              <a:t>- </a:t>
            </a:r>
            <a:r>
              <a:rPr lang="it-IT" sz="2400" dirty="0" smtClean="0"/>
              <a:t>  </a:t>
            </a:r>
            <a:r>
              <a:rPr lang="it-IT" sz="2400" dirty="0" smtClean="0">
                <a:solidFill>
                  <a:srgbClr val="CCFFCC"/>
                </a:solidFill>
              </a:rPr>
              <a:t>Quali </a:t>
            </a:r>
            <a:r>
              <a:rPr lang="it-IT" sz="2400" dirty="0">
                <a:solidFill>
                  <a:srgbClr val="CCFFCC"/>
                </a:solidFill>
              </a:rPr>
              <a:t>bisogni formativi?</a:t>
            </a:r>
          </a:p>
        </p:txBody>
      </p:sp>
    </p:spTree>
    <p:extLst>
      <p:ext uri="{BB962C8B-B14F-4D97-AF65-F5344CB8AC3E}">
        <p14:creationId xmlns:p14="http://schemas.microsoft.com/office/powerpoint/2010/main" val="2431636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Guido Garlati - Monza, 6 dicembre 2018</a:t>
            </a:r>
            <a:endParaRPr lang="en-US" dirty="0"/>
          </a:p>
        </p:txBody>
      </p:sp>
      <p:sp>
        <p:nvSpPr>
          <p:cNvPr id="4" name="Rettangolo 3"/>
          <p:cNvSpPr/>
          <p:nvPr/>
        </p:nvSpPr>
        <p:spPr>
          <a:xfrm>
            <a:off x="120146" y="0"/>
            <a:ext cx="9023853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>
              <a:buAutoNum type="arabicPeriod"/>
            </a:pPr>
            <a:r>
              <a:rPr lang="it-IT" sz="5400" dirty="0" smtClean="0"/>
              <a:t>PIANIFICARE </a:t>
            </a:r>
            <a:r>
              <a:rPr lang="it-IT" sz="3200" dirty="0"/>
              <a:t>(suddividere il piano generale in diverse fasi d’azione</a:t>
            </a:r>
            <a:r>
              <a:rPr lang="it-IT" sz="3200" dirty="0" smtClean="0"/>
              <a:t>)</a:t>
            </a:r>
          </a:p>
          <a:p>
            <a:pPr marL="514350" indent="-514350">
              <a:buAutoNum type="arabicPeriod"/>
            </a:pPr>
            <a:endParaRPr lang="it-IT" sz="3200" dirty="0"/>
          </a:p>
          <a:p>
            <a:pPr marL="571500" indent="-571500">
              <a:buFontTx/>
              <a:buChar char="-"/>
            </a:pPr>
            <a:r>
              <a:rPr lang="it-IT" sz="3600" dirty="0" smtClean="0">
                <a:solidFill>
                  <a:srgbClr val="CCFFCC"/>
                </a:solidFill>
              </a:rPr>
              <a:t>Quali </a:t>
            </a:r>
            <a:r>
              <a:rPr lang="it-IT" sz="3600" dirty="0">
                <a:solidFill>
                  <a:srgbClr val="CCFFCC"/>
                </a:solidFill>
              </a:rPr>
              <a:t>finalità e obiettivi di miglioramento</a:t>
            </a:r>
            <a:r>
              <a:rPr lang="it-IT" sz="3600" dirty="0" smtClean="0">
                <a:solidFill>
                  <a:srgbClr val="CCFFCC"/>
                </a:solidFill>
              </a:rPr>
              <a:t>?</a:t>
            </a:r>
          </a:p>
          <a:p>
            <a:pPr marL="571500" indent="-571500">
              <a:buFontTx/>
              <a:buChar char="-"/>
            </a:pPr>
            <a:endParaRPr lang="it-IT" sz="3600" dirty="0"/>
          </a:p>
          <a:p>
            <a:pPr marL="571500" indent="-571500">
              <a:buFontTx/>
              <a:buChar char="-"/>
            </a:pPr>
            <a:r>
              <a:rPr lang="it-IT" sz="3600" dirty="0" smtClean="0">
                <a:solidFill>
                  <a:srgbClr val="FFFF00"/>
                </a:solidFill>
              </a:rPr>
              <a:t>Quali </a:t>
            </a:r>
            <a:r>
              <a:rPr lang="it-IT" sz="3600" dirty="0">
                <a:solidFill>
                  <a:srgbClr val="FFFF00"/>
                </a:solidFill>
              </a:rPr>
              <a:t>azioni/interventi</a:t>
            </a:r>
            <a:r>
              <a:rPr lang="it-IT" sz="3600" dirty="0" smtClean="0">
                <a:solidFill>
                  <a:srgbClr val="FFFF00"/>
                </a:solidFill>
              </a:rPr>
              <a:t>?</a:t>
            </a:r>
          </a:p>
          <a:p>
            <a:pPr marL="571500" indent="-571500">
              <a:buFontTx/>
              <a:buChar char="-"/>
            </a:pPr>
            <a:endParaRPr lang="it-IT" sz="3600" dirty="0"/>
          </a:p>
          <a:p>
            <a:r>
              <a:rPr lang="it-IT" sz="3600" dirty="0"/>
              <a:t>- </a:t>
            </a:r>
            <a:r>
              <a:rPr lang="it-IT" sz="3600" dirty="0" smtClean="0"/>
              <a:t>   </a:t>
            </a:r>
            <a:r>
              <a:rPr lang="it-IT" sz="3600" dirty="0" smtClean="0">
                <a:solidFill>
                  <a:srgbClr val="FF0000"/>
                </a:solidFill>
              </a:rPr>
              <a:t>In </a:t>
            </a:r>
            <a:r>
              <a:rPr lang="it-IT" sz="3600" dirty="0">
                <a:solidFill>
                  <a:srgbClr val="FF0000"/>
                </a:solidFill>
              </a:rPr>
              <a:t>quali tempi?</a:t>
            </a:r>
          </a:p>
        </p:txBody>
      </p:sp>
    </p:spTree>
    <p:extLst>
      <p:ext uri="{BB962C8B-B14F-4D97-AF65-F5344CB8AC3E}">
        <p14:creationId xmlns:p14="http://schemas.microsoft.com/office/powerpoint/2010/main" val="168027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Guido Garlati - Monza, 6 dicembre 2018</a:t>
            </a:r>
            <a:endParaRPr lang="en-US" dirty="0"/>
          </a:p>
        </p:txBody>
      </p:sp>
      <p:sp>
        <p:nvSpPr>
          <p:cNvPr id="4" name="Rettangolo 3"/>
          <p:cNvSpPr/>
          <p:nvPr/>
        </p:nvSpPr>
        <p:spPr>
          <a:xfrm>
            <a:off x="109418" y="0"/>
            <a:ext cx="859261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6000" dirty="0"/>
              <a:t>2. AGIRE</a:t>
            </a:r>
          </a:p>
          <a:p>
            <a:r>
              <a:rPr lang="it-IT" sz="4000" dirty="0"/>
              <a:t>- messa in atto degli interventi previsti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6230" y="1763452"/>
            <a:ext cx="6230449" cy="407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923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Guido Garlati - Monza, 6 dicembre 2018</a:t>
            </a:r>
            <a:endParaRPr lang="en-US" dirty="0"/>
          </a:p>
        </p:txBody>
      </p:sp>
      <p:sp>
        <p:nvSpPr>
          <p:cNvPr id="4" name="Rettangolo 3"/>
          <p:cNvSpPr/>
          <p:nvPr/>
        </p:nvSpPr>
        <p:spPr>
          <a:xfrm>
            <a:off x="192018" y="181185"/>
            <a:ext cx="8750307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5400" dirty="0"/>
              <a:t>3. OSSERVARE/MONITORARE</a:t>
            </a:r>
            <a:r>
              <a:rPr lang="it-IT" sz="6000" dirty="0"/>
              <a:t> </a:t>
            </a:r>
            <a:r>
              <a:rPr lang="it-IT" sz="3200" dirty="0"/>
              <a:t>l’attuazione e i suoi </a:t>
            </a:r>
            <a:r>
              <a:rPr lang="it-IT" sz="3200" dirty="0" smtClean="0"/>
              <a:t>effetti</a:t>
            </a:r>
          </a:p>
          <a:p>
            <a:endParaRPr lang="it-IT" sz="3200" dirty="0"/>
          </a:p>
          <a:p>
            <a:pPr marL="457200" indent="-457200">
              <a:buFontTx/>
              <a:buChar char="-"/>
            </a:pPr>
            <a:r>
              <a:rPr lang="it-IT" sz="3200" dirty="0" smtClean="0">
                <a:solidFill>
                  <a:srgbClr val="FF0000"/>
                </a:solidFill>
              </a:rPr>
              <a:t>Scelta </a:t>
            </a:r>
            <a:r>
              <a:rPr lang="it-IT" sz="3200" dirty="0">
                <a:solidFill>
                  <a:srgbClr val="FF0000"/>
                </a:solidFill>
              </a:rPr>
              <a:t>delle strategie e degli strumenti da adottare (diario, portfolio, schede/griglie </a:t>
            </a:r>
            <a:r>
              <a:rPr lang="it-IT" sz="3200" dirty="0" smtClean="0">
                <a:solidFill>
                  <a:srgbClr val="FF0000"/>
                </a:solidFill>
              </a:rPr>
              <a:t>di osservazione</a:t>
            </a:r>
            <a:r>
              <a:rPr lang="it-IT" sz="3200" dirty="0">
                <a:solidFill>
                  <a:srgbClr val="FF0000"/>
                </a:solidFill>
              </a:rPr>
              <a:t>, audio/video registrazioni, questionari, …) </a:t>
            </a:r>
            <a:endParaRPr lang="it-IT" sz="3200" dirty="0" smtClean="0">
              <a:solidFill>
                <a:srgbClr val="FF0000"/>
              </a:solidFill>
            </a:endParaRPr>
          </a:p>
          <a:p>
            <a:r>
              <a:rPr lang="it-IT" sz="3200" dirty="0" smtClean="0"/>
              <a:t>anche </a:t>
            </a:r>
            <a:r>
              <a:rPr lang="it-IT" sz="3200" dirty="0"/>
              <a:t>al fine </a:t>
            </a:r>
            <a:r>
              <a:rPr lang="it-IT" sz="3200" dirty="0" smtClean="0"/>
              <a:t>della documentazione </a:t>
            </a:r>
            <a:r>
              <a:rPr lang="it-IT" sz="3200" dirty="0"/>
              <a:t>del percorso/processo e della sua successiva valutazione;</a:t>
            </a:r>
          </a:p>
        </p:txBody>
      </p:sp>
    </p:spTree>
    <p:extLst>
      <p:ext uri="{BB962C8B-B14F-4D97-AF65-F5344CB8AC3E}">
        <p14:creationId xmlns:p14="http://schemas.microsoft.com/office/powerpoint/2010/main" val="31345934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Guido Garlati - Monza, 6 dicembre 2018</a:t>
            </a:r>
            <a:endParaRPr lang="en-US" dirty="0"/>
          </a:p>
        </p:txBody>
      </p:sp>
      <p:sp>
        <p:nvSpPr>
          <p:cNvPr id="4" name="Rettangolo 3"/>
          <p:cNvSpPr/>
          <p:nvPr/>
        </p:nvSpPr>
        <p:spPr>
          <a:xfrm>
            <a:off x="343275" y="474345"/>
            <a:ext cx="8581887" cy="5570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6000" dirty="0"/>
              <a:t>4. RIFLETTERE/</a:t>
            </a:r>
            <a:r>
              <a:rPr lang="it-IT" sz="6000" dirty="0" smtClean="0"/>
              <a:t>VALUTARE</a:t>
            </a:r>
          </a:p>
          <a:p>
            <a:endParaRPr lang="it-IT" sz="1200" dirty="0"/>
          </a:p>
          <a:p>
            <a:pPr marL="457200" indent="-457200">
              <a:buFontTx/>
              <a:buChar char="-"/>
            </a:pPr>
            <a:r>
              <a:rPr lang="it-IT" sz="2800" dirty="0" smtClean="0">
                <a:solidFill>
                  <a:srgbClr val="FF0000"/>
                </a:solidFill>
              </a:rPr>
              <a:t>Si </a:t>
            </a:r>
            <a:r>
              <a:rPr lang="it-IT" sz="2800" dirty="0">
                <a:solidFill>
                  <a:srgbClr val="FF0000"/>
                </a:solidFill>
              </a:rPr>
              <a:t>sono verificati i cambiamenti o i miglioramenti </a:t>
            </a:r>
            <a:r>
              <a:rPr lang="it-IT" sz="2800" dirty="0" smtClean="0">
                <a:solidFill>
                  <a:srgbClr val="FF0000"/>
                </a:solidFill>
              </a:rPr>
              <a:t>previsti </a:t>
            </a:r>
            <a:r>
              <a:rPr lang="it-IT" sz="2800" dirty="0">
                <a:solidFill>
                  <a:srgbClr val="FF0000"/>
                </a:solidFill>
              </a:rPr>
              <a:t>rispetto alla </a:t>
            </a:r>
            <a:r>
              <a:rPr lang="it-IT" sz="2800" dirty="0" smtClean="0">
                <a:solidFill>
                  <a:srgbClr val="FF0000"/>
                </a:solidFill>
              </a:rPr>
              <a:t>situazione iniziale</a:t>
            </a:r>
            <a:r>
              <a:rPr lang="it-IT" sz="2800" dirty="0">
                <a:solidFill>
                  <a:srgbClr val="FF0000"/>
                </a:solidFill>
              </a:rPr>
              <a:t>? </a:t>
            </a:r>
            <a:endParaRPr lang="it-IT" sz="2800" dirty="0" smtClean="0">
              <a:solidFill>
                <a:srgbClr val="FF0000"/>
              </a:solidFill>
            </a:endParaRPr>
          </a:p>
          <a:p>
            <a:r>
              <a:rPr lang="it-IT" sz="2800" dirty="0"/>
              <a:t> </a:t>
            </a:r>
            <a:r>
              <a:rPr lang="it-IT" sz="2800" dirty="0" smtClean="0"/>
              <a:t>     In </a:t>
            </a:r>
            <a:r>
              <a:rPr lang="it-IT" sz="2800" dirty="0"/>
              <a:t>caso contrario si ripianificano le ipotesi </a:t>
            </a:r>
            <a:r>
              <a:rPr lang="it-IT" sz="2800" dirty="0" smtClean="0"/>
              <a:t>inziali</a:t>
            </a:r>
          </a:p>
          <a:p>
            <a:r>
              <a:rPr lang="it-IT" sz="2800" dirty="0"/>
              <a:t> </a:t>
            </a:r>
            <a:r>
              <a:rPr lang="it-IT" sz="2800" dirty="0" smtClean="0"/>
              <a:t>     tenendo </a:t>
            </a:r>
            <a:r>
              <a:rPr lang="it-IT" sz="2800" dirty="0"/>
              <a:t>conto delle </a:t>
            </a:r>
            <a:r>
              <a:rPr lang="it-IT" sz="2800" dirty="0" smtClean="0"/>
              <a:t>variabili intervenute;</a:t>
            </a:r>
          </a:p>
          <a:p>
            <a:endParaRPr lang="it-IT" sz="2800" dirty="0"/>
          </a:p>
          <a:p>
            <a:pPr marL="342900" indent="-342900">
              <a:buFontTx/>
              <a:buChar char="-"/>
            </a:pPr>
            <a:r>
              <a:rPr lang="it-IT" sz="2400" dirty="0" smtClean="0">
                <a:solidFill>
                  <a:srgbClr val="FFFF00"/>
                </a:solidFill>
              </a:rPr>
              <a:t>Riprogettare </a:t>
            </a:r>
            <a:r>
              <a:rPr lang="it-IT" sz="2400" dirty="0">
                <a:solidFill>
                  <a:srgbClr val="FFFF00"/>
                </a:solidFill>
              </a:rPr>
              <a:t>ciò che non ha funzionato, consolidare ciò che ha funzionato</a:t>
            </a:r>
            <a:r>
              <a:rPr lang="it-IT" sz="2400" dirty="0" smtClean="0">
                <a:solidFill>
                  <a:srgbClr val="FFFF00"/>
                </a:solidFill>
              </a:rPr>
              <a:t>;</a:t>
            </a:r>
          </a:p>
          <a:p>
            <a:pPr marL="342900" indent="-342900">
              <a:buFontTx/>
              <a:buChar char="-"/>
            </a:pPr>
            <a:endParaRPr lang="it-IT" sz="2400" dirty="0">
              <a:solidFill>
                <a:srgbClr val="FFFF00"/>
              </a:solidFill>
            </a:endParaRPr>
          </a:p>
          <a:p>
            <a:pPr marL="342900" indent="-342900">
              <a:buFontTx/>
              <a:buChar char="-"/>
            </a:pPr>
            <a:r>
              <a:rPr lang="it-IT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La </a:t>
            </a:r>
            <a:r>
              <a:rPr lang="it-IT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riflessione può realizzarsi singolarmente (autoriflessione) o </a:t>
            </a:r>
            <a:r>
              <a:rPr lang="it-IT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</a:t>
            </a:r>
          </a:p>
          <a:p>
            <a:r>
              <a:rPr lang="it-IT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it-IT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coppia (</a:t>
            </a:r>
            <a:r>
              <a:rPr lang="it-IT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eteroriflessione</a:t>
            </a:r>
            <a:r>
              <a:rPr lang="it-IT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cooperativa)</a:t>
            </a:r>
            <a:r>
              <a:rPr lang="it-IT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</a:p>
          <a:p>
            <a:r>
              <a:rPr lang="it-IT" sz="2400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988201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Guido Garlati - Monza, 6 dicembre 2018</a:t>
            </a:r>
            <a:endParaRPr lang="en-US" dirty="0"/>
          </a:p>
        </p:txBody>
      </p:sp>
      <p:sp>
        <p:nvSpPr>
          <p:cNvPr id="4" name="Rettangolo 3"/>
          <p:cNvSpPr/>
          <p:nvPr/>
        </p:nvSpPr>
        <p:spPr>
          <a:xfrm>
            <a:off x="257457" y="453341"/>
            <a:ext cx="8736360" cy="5447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dirty="0"/>
              <a:t>L’</a:t>
            </a:r>
            <a:r>
              <a:rPr lang="it-IT" sz="4800" dirty="0">
                <a:solidFill>
                  <a:srgbClr val="FF0000"/>
                </a:solidFill>
              </a:rPr>
              <a:t>autoriflessione</a:t>
            </a:r>
            <a:r>
              <a:rPr lang="it-IT" sz="3600" dirty="0"/>
              <a:t>, supportata dalla documentazione</a:t>
            </a:r>
            <a:r>
              <a:rPr lang="it-IT" sz="3600" dirty="0" smtClean="0"/>
              <a:t>, pone </a:t>
            </a:r>
            <a:r>
              <a:rPr lang="it-IT" sz="3600" dirty="0"/>
              <a:t>l’insegnante in una condizione di esplorazione di se stesso, </a:t>
            </a:r>
            <a:r>
              <a:rPr lang="it-IT" sz="3600" dirty="0" smtClean="0"/>
              <a:t>rendendolo maggiormente </a:t>
            </a:r>
            <a:r>
              <a:rPr lang="it-IT" sz="3600" dirty="0"/>
              <a:t>consapevole delle proprie scelte e del loro effetto sulla classe.</a:t>
            </a:r>
          </a:p>
          <a:p>
            <a:r>
              <a:rPr lang="it-IT" sz="3600" dirty="0"/>
              <a:t>L’</a:t>
            </a:r>
            <a:r>
              <a:rPr lang="it-IT" sz="4800" dirty="0" err="1">
                <a:solidFill>
                  <a:srgbClr val="FFFF00"/>
                </a:solidFill>
              </a:rPr>
              <a:t>eteroriflessione</a:t>
            </a:r>
            <a:r>
              <a:rPr lang="it-IT" sz="3600" dirty="0"/>
              <a:t> è generalmente più feconda: lo scambio di punti di vista </a:t>
            </a:r>
            <a:r>
              <a:rPr lang="it-IT" sz="3600" dirty="0" smtClean="0"/>
              <a:t>consente maggiore </a:t>
            </a:r>
            <a:r>
              <a:rPr lang="it-IT" sz="3600" dirty="0"/>
              <a:t>profondità e arricchimento professionale reciproco.</a:t>
            </a:r>
          </a:p>
        </p:txBody>
      </p:sp>
    </p:spTree>
    <p:extLst>
      <p:ext uri="{BB962C8B-B14F-4D97-AF65-F5344CB8AC3E}">
        <p14:creationId xmlns:p14="http://schemas.microsoft.com/office/powerpoint/2010/main" val="35261238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Guido Garlati - Monza, 6 dicembre 2018</a:t>
            </a:r>
            <a:endParaRPr lang="en-US" dirty="0"/>
          </a:p>
        </p:txBody>
      </p:sp>
      <p:sp>
        <p:nvSpPr>
          <p:cNvPr id="4" name="Rettangolo 3"/>
          <p:cNvSpPr/>
          <p:nvPr/>
        </p:nvSpPr>
        <p:spPr>
          <a:xfrm>
            <a:off x="188801" y="992599"/>
            <a:ext cx="878785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5400" dirty="0"/>
              <a:t>Il Progetto di R-A è radicato nella prassi: parte da una situazione </a:t>
            </a:r>
            <a:r>
              <a:rPr lang="it-IT" sz="5400" dirty="0">
                <a:solidFill>
                  <a:srgbClr val="FFFF00"/>
                </a:solidFill>
              </a:rPr>
              <a:t>concreta</a:t>
            </a:r>
            <a:r>
              <a:rPr lang="it-IT" sz="5400" dirty="0"/>
              <a:t> e i risultati</a:t>
            </a:r>
          </a:p>
          <a:p>
            <a:r>
              <a:rPr lang="it-IT" sz="5400" dirty="0"/>
              <a:t>incidono/modificano quella stessa situazione </a:t>
            </a:r>
            <a:r>
              <a:rPr lang="it-IT" sz="5400" dirty="0">
                <a:solidFill>
                  <a:srgbClr val="FFFF00"/>
                </a:solidFill>
              </a:rPr>
              <a:t>concreta</a:t>
            </a:r>
            <a:r>
              <a:rPr lang="it-IT" sz="5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0889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338667" y="237067"/>
            <a:ext cx="8307916" cy="5207002"/>
          </a:xfrm>
        </p:spPr>
        <p:txBody>
          <a:bodyPr/>
          <a:lstStyle/>
          <a:p>
            <a:r>
              <a:rPr lang="it-IT" sz="3200" dirty="0" smtClean="0"/>
              <a:t>Le </a:t>
            </a:r>
            <a:r>
              <a:rPr lang="it-IT" sz="3200" dirty="0" err="1" smtClean="0"/>
              <a:t>slides</a:t>
            </a:r>
            <a:r>
              <a:rPr lang="it-IT" sz="3200" dirty="0" smtClean="0"/>
              <a:t> che seguiranno sono state realizzate riportando quanto contenuto nelle </a:t>
            </a:r>
            <a:br>
              <a:rPr lang="it-IT" sz="3200" dirty="0" smtClean="0"/>
            </a:br>
            <a:r>
              <a:rPr lang="it-IT" sz="4800" dirty="0" smtClean="0">
                <a:solidFill>
                  <a:srgbClr val="FF0000"/>
                </a:solidFill>
              </a:rPr>
              <a:t>Riflessioni sul percorso FIT</a:t>
            </a:r>
            <a:r>
              <a:rPr lang="it-IT" sz="4800" dirty="0" smtClean="0"/>
              <a:t> </a:t>
            </a:r>
            <a:r>
              <a:rPr lang="it-IT" sz="3600" dirty="0" smtClean="0"/>
              <a:t>elaborate dal Dirigente Tecnico </a:t>
            </a:r>
            <a:r>
              <a:rPr lang="it-IT" sz="4800" dirty="0" smtClean="0">
                <a:solidFill>
                  <a:srgbClr val="FFFF00"/>
                </a:solidFill>
              </a:rPr>
              <a:t>Renato Rovetta</a:t>
            </a:r>
            <a:r>
              <a:rPr lang="it-IT" sz="3600" dirty="0" smtClean="0"/>
              <a:t>, disponibili </a:t>
            </a:r>
            <a:r>
              <a:rPr lang="it-IT" sz="3600" dirty="0"/>
              <a:t>al </a:t>
            </a:r>
            <a:r>
              <a:rPr lang="it-IT" sz="3600" dirty="0" smtClean="0"/>
              <a:t>link: </a:t>
            </a:r>
            <a:br>
              <a:rPr lang="it-IT" sz="3600" dirty="0" smtClean="0"/>
            </a:br>
            <a:r>
              <a:rPr lang="it-IT" sz="3600" dirty="0"/>
              <a:t/>
            </a:r>
            <a:br>
              <a:rPr lang="it-IT" sz="3600" dirty="0"/>
            </a:br>
            <a:r>
              <a:rPr lang="it-IT" sz="2000" u="sng" dirty="0">
                <a:effectLst/>
                <a:hlinkClick r:id="rId2"/>
              </a:rPr>
              <a:t>http://usr.istruzione.lombardia.gov.it/20181107prot30250/?aid=75355&amp;sa=0</a:t>
            </a:r>
            <a:r>
              <a:rPr lang="it-IT" sz="2000" dirty="0">
                <a:effectLst/>
              </a:rPr>
              <a:t/>
            </a:r>
            <a:br>
              <a:rPr lang="it-IT" sz="2000" dirty="0">
                <a:effectLst/>
              </a:rPr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/>
              <a:t/>
            </a:r>
            <a:br>
              <a:rPr lang="it-IT" sz="2000" dirty="0"/>
            </a:br>
            <a:endParaRPr lang="it-IT" sz="20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Guido Garlati - Monza, 6 dicembre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56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Guido Garlati - Monza, 6 dicembre 2018</a:t>
            </a:r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2956" y="1221105"/>
            <a:ext cx="7204494" cy="4052528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-95523" y="152917"/>
            <a:ext cx="45350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Fondamentale:</a:t>
            </a:r>
            <a:endParaRPr lang="it-IT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967752" y="5596533"/>
            <a:ext cx="49016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</a:t>
            </a:r>
            <a:r>
              <a:rPr lang="it-IT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ocumentazione</a:t>
            </a:r>
            <a:endParaRPr lang="it-IT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75997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Guido Garlati - Monza, 6 dicembre 2018</a:t>
            </a:r>
            <a:endParaRPr lang="en-US" dirty="0"/>
          </a:p>
        </p:txBody>
      </p:sp>
      <p:sp>
        <p:nvSpPr>
          <p:cNvPr id="4" name="Rettangolo 3"/>
          <p:cNvSpPr/>
          <p:nvPr/>
        </p:nvSpPr>
        <p:spPr>
          <a:xfrm>
            <a:off x="0" y="148889"/>
            <a:ext cx="914400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I</a:t>
            </a:r>
            <a:r>
              <a:rPr lang="it-IT" dirty="0" smtClean="0"/>
              <a:t>l </a:t>
            </a:r>
            <a:r>
              <a:rPr lang="it-IT" dirty="0"/>
              <a:t>D.M. 984, all’art.4 descrive nei termini seguenti la struttura </a:t>
            </a:r>
            <a:r>
              <a:rPr lang="it-IT" dirty="0" smtClean="0"/>
              <a:t>del Progetto </a:t>
            </a:r>
            <a:r>
              <a:rPr lang="it-IT" dirty="0"/>
              <a:t>di ricerca-azione per il percorso annuale:</a:t>
            </a:r>
          </a:p>
          <a:p>
            <a:r>
              <a:rPr lang="it-IT" sz="2400" dirty="0">
                <a:solidFill>
                  <a:srgbClr val="FFFF00"/>
                </a:solidFill>
              </a:rPr>
              <a:t>a) analisi dei bisogni e delle agenzie di istruzione, formative ed educative sulla base dell’analisi </a:t>
            </a:r>
            <a:r>
              <a:rPr lang="it-IT" sz="2400" dirty="0" smtClean="0">
                <a:solidFill>
                  <a:srgbClr val="FFFF00"/>
                </a:solidFill>
              </a:rPr>
              <a:t>del contesto </a:t>
            </a:r>
            <a:r>
              <a:rPr lang="it-IT" sz="2400" dirty="0">
                <a:solidFill>
                  <a:srgbClr val="FFFF00"/>
                </a:solidFill>
              </a:rPr>
              <a:t>scolastico; (RICOGNIZIONE)</a:t>
            </a:r>
          </a:p>
          <a:p>
            <a:r>
              <a:rPr lang="it-IT" sz="2400" dirty="0">
                <a:solidFill>
                  <a:srgbClr val="FFCC66"/>
                </a:solidFill>
              </a:rPr>
              <a:t>b) individuazione degli obiettivi e dei risultati di apprendimento, formativi ed educativi</a:t>
            </a:r>
            <a:r>
              <a:rPr lang="it-IT" sz="2400" dirty="0" smtClean="0">
                <a:solidFill>
                  <a:srgbClr val="FFCC66"/>
                </a:solidFill>
              </a:rPr>
              <a:t>; (</a:t>
            </a:r>
            <a:r>
              <a:rPr lang="it-IT" sz="2400" dirty="0">
                <a:solidFill>
                  <a:srgbClr val="FFCC66"/>
                </a:solidFill>
              </a:rPr>
              <a:t>PIANIFICARE)</a:t>
            </a:r>
          </a:p>
          <a:p>
            <a:r>
              <a:rPr lang="it-IT" sz="2400" dirty="0">
                <a:solidFill>
                  <a:srgbClr val="66FFCC"/>
                </a:solidFill>
              </a:rPr>
              <a:t>c) pianificazione delle attività, dell’ambiente di apprendimento, della gestione del gruppo, </a:t>
            </a:r>
            <a:r>
              <a:rPr lang="it-IT" sz="2400" dirty="0" smtClean="0">
                <a:solidFill>
                  <a:srgbClr val="66FFCC"/>
                </a:solidFill>
              </a:rPr>
              <a:t>delle scelte </a:t>
            </a:r>
            <a:r>
              <a:rPr lang="it-IT" sz="2400" dirty="0">
                <a:solidFill>
                  <a:srgbClr val="66FFCC"/>
                </a:solidFill>
              </a:rPr>
              <a:t>didattiche e degli studenti, in coerenza con assunti e teorie sul processo di </a:t>
            </a:r>
            <a:r>
              <a:rPr lang="it-IT" sz="2400" dirty="0" smtClean="0">
                <a:solidFill>
                  <a:srgbClr val="66FFCC"/>
                </a:solidFill>
              </a:rPr>
              <a:t>insegnamento/apprendimento; (</a:t>
            </a:r>
            <a:r>
              <a:rPr lang="it-IT" sz="2400" dirty="0">
                <a:solidFill>
                  <a:srgbClr val="66FFCC"/>
                </a:solidFill>
              </a:rPr>
              <a:t>PIANIFICARE)</a:t>
            </a:r>
          </a:p>
          <a:p>
            <a:r>
              <a:rPr lang="it-IT" sz="2400" dirty="0">
                <a:solidFill>
                  <a:srgbClr val="CC66FF"/>
                </a:solidFill>
              </a:rPr>
              <a:t>d) realizzazione dell’attività progettata; (AGIRE)</a:t>
            </a:r>
          </a:p>
          <a:p>
            <a:r>
              <a:rPr lang="it-IT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e) osservazione delle azioni e individuazione degli strumenti per monitorare in itinere e alla fine </a:t>
            </a:r>
            <a:r>
              <a:rPr lang="it-IT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del processo </a:t>
            </a:r>
            <a:r>
              <a:rPr lang="it-IT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di apprendimento; (OSSERVARE/MONITORARE)</a:t>
            </a:r>
          </a:p>
          <a:p>
            <a:r>
              <a:rPr lang="it-IT" sz="2400" dirty="0" err="1">
                <a:solidFill>
                  <a:srgbClr val="408000"/>
                </a:solidFill>
              </a:rPr>
              <a:t>f</a:t>
            </a:r>
            <a:r>
              <a:rPr lang="it-IT" sz="2400" dirty="0">
                <a:solidFill>
                  <a:srgbClr val="408000"/>
                </a:solidFill>
              </a:rPr>
              <a:t>) documentazione e riflessione professionale in relazione al percorso e alla valutazione dei </a:t>
            </a:r>
            <a:r>
              <a:rPr lang="it-IT" sz="2400" dirty="0" smtClean="0">
                <a:solidFill>
                  <a:srgbClr val="408000"/>
                </a:solidFill>
              </a:rPr>
              <a:t>risultati (</a:t>
            </a:r>
            <a:r>
              <a:rPr lang="it-IT" sz="2400" dirty="0">
                <a:solidFill>
                  <a:srgbClr val="408000"/>
                </a:solidFill>
              </a:rPr>
              <a:t>RIFLETTERE/VALUTARE)</a:t>
            </a:r>
          </a:p>
        </p:txBody>
      </p:sp>
    </p:spTree>
    <p:extLst>
      <p:ext uri="{BB962C8B-B14F-4D97-AF65-F5344CB8AC3E}">
        <p14:creationId xmlns:p14="http://schemas.microsoft.com/office/powerpoint/2010/main" val="2556001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Guido Garlati - Monza, 6 dicembre 2018</a:t>
            </a:r>
            <a:endParaRPr lang="en-US" dirty="0"/>
          </a:p>
        </p:txBody>
      </p:sp>
      <p:sp>
        <p:nvSpPr>
          <p:cNvPr id="4" name="Rettangolo 3"/>
          <p:cNvSpPr/>
          <p:nvPr/>
        </p:nvSpPr>
        <p:spPr>
          <a:xfrm>
            <a:off x="205965" y="248619"/>
            <a:ext cx="829010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dirty="0"/>
              <a:t>S</a:t>
            </a:r>
            <a:r>
              <a:rPr lang="it-IT" sz="3200" dirty="0" smtClean="0"/>
              <a:t>i </a:t>
            </a:r>
            <a:r>
              <a:rPr lang="it-IT" sz="3200" dirty="0"/>
              <a:t>tratta di un </a:t>
            </a:r>
            <a:r>
              <a:rPr lang="it-IT" sz="4400" dirty="0">
                <a:solidFill>
                  <a:srgbClr val="FF0000"/>
                </a:solidFill>
              </a:rPr>
              <a:t>PROGETTO autonomo</a:t>
            </a:r>
            <a:r>
              <a:rPr lang="it-IT" sz="3200" dirty="0" smtClean="0"/>
              <a:t>.</a:t>
            </a:r>
          </a:p>
          <a:p>
            <a:r>
              <a:rPr lang="it-IT" sz="3200" dirty="0" smtClean="0"/>
              <a:t> </a:t>
            </a:r>
          </a:p>
          <a:p>
            <a:r>
              <a:rPr lang="it-IT" sz="3200" dirty="0" smtClean="0"/>
              <a:t>Non </a:t>
            </a:r>
            <a:r>
              <a:rPr lang="it-IT" sz="3200" dirty="0"/>
              <a:t>è quindi la “relazione finale” del passato né</a:t>
            </a:r>
          </a:p>
          <a:p>
            <a:r>
              <a:rPr lang="it-IT" sz="3200" dirty="0"/>
              <a:t>corrisponde alle attività di “progettazione didattica, attività didattiche e azioni di verifica” </a:t>
            </a:r>
            <a:r>
              <a:rPr lang="it-IT" sz="3200" dirty="0" smtClean="0"/>
              <a:t>da documentare </a:t>
            </a:r>
            <a:r>
              <a:rPr lang="it-IT" sz="3200" dirty="0"/>
              <a:t>nel Portfolio professionale di cui all’art.7, lettera c), ovvero le attività di</a:t>
            </a:r>
          </a:p>
          <a:p>
            <a:r>
              <a:rPr lang="it-IT" sz="3200" dirty="0"/>
              <a:t>programmazione didattica “ordinaria” elencate più analiticamente nell’art.5, comma 32;</a:t>
            </a:r>
          </a:p>
        </p:txBody>
      </p:sp>
    </p:spTree>
    <p:extLst>
      <p:ext uri="{BB962C8B-B14F-4D97-AF65-F5344CB8AC3E}">
        <p14:creationId xmlns:p14="http://schemas.microsoft.com/office/powerpoint/2010/main" val="21627668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Guido Garlati - Monza, 6 </a:t>
            </a:r>
            <a:r>
              <a:rPr lang="en-US" dirty="0" err="1" smtClean="0"/>
              <a:t>dicembre</a:t>
            </a:r>
            <a:r>
              <a:rPr lang="en-US" dirty="0" smtClean="0"/>
              <a:t> 2018</a:t>
            </a:r>
            <a:endParaRPr lang="en-US" dirty="0"/>
          </a:p>
        </p:txBody>
      </p:sp>
      <p:sp>
        <p:nvSpPr>
          <p:cNvPr id="4" name="Rettangolo 3"/>
          <p:cNvSpPr/>
          <p:nvPr/>
        </p:nvSpPr>
        <p:spPr>
          <a:xfrm>
            <a:off x="171638" y="9784"/>
            <a:ext cx="8805015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Si tratta di un </a:t>
            </a:r>
            <a:r>
              <a:rPr lang="it-IT" sz="3200" dirty="0"/>
              <a:t>Progetto fortemente </a:t>
            </a:r>
            <a:r>
              <a:rPr lang="it-IT" sz="3200" dirty="0" smtClean="0"/>
              <a:t>contestualizzato</a:t>
            </a:r>
          </a:p>
          <a:p>
            <a:endParaRPr lang="it-IT" sz="800" dirty="0" smtClean="0"/>
          </a:p>
          <a:p>
            <a:r>
              <a:rPr lang="it-IT" dirty="0" smtClean="0"/>
              <a:t> </a:t>
            </a:r>
            <a:r>
              <a:rPr lang="it-IT" dirty="0"/>
              <a:t>(</a:t>
            </a:r>
            <a:r>
              <a:rPr lang="it-IT" dirty="0" err="1"/>
              <a:t>cfr</a:t>
            </a:r>
            <a:r>
              <a:rPr lang="it-IT" dirty="0"/>
              <a:t> art.4 comma 3: “Il progetto di </a:t>
            </a:r>
            <a:r>
              <a:rPr lang="it-IT" dirty="0" smtClean="0"/>
              <a:t>ricerca </a:t>
            </a:r>
            <a:r>
              <a:rPr lang="it-IT" dirty="0" err="1" smtClean="0"/>
              <a:t>azioneè</a:t>
            </a:r>
            <a:r>
              <a:rPr lang="it-IT" dirty="0" smtClean="0"/>
              <a:t> </a:t>
            </a:r>
            <a:r>
              <a:rPr lang="it-IT" dirty="0"/>
              <a:t>coerente con l’assegnazione del docente alle classi, alle attività didattiche e al PTOF”)</a:t>
            </a:r>
            <a:r>
              <a:rPr lang="it-IT" dirty="0" smtClean="0"/>
              <a:t>,</a:t>
            </a:r>
          </a:p>
          <a:p>
            <a:endParaRPr lang="it-IT" dirty="0"/>
          </a:p>
          <a:p>
            <a:r>
              <a:rPr lang="it-IT" sz="2000" dirty="0"/>
              <a:t>radicato nella situazione scolastica concreta, centrato sull’identificazione e formulazione </a:t>
            </a:r>
            <a:r>
              <a:rPr lang="it-IT" sz="2000" dirty="0" smtClean="0"/>
              <a:t>di uno </a:t>
            </a:r>
            <a:r>
              <a:rPr lang="it-IT" sz="2000" dirty="0"/>
              <a:t>specifico e circoscritto problema – didattico, metodologico, relazionale, di </a:t>
            </a:r>
            <a:r>
              <a:rPr lang="it-IT" sz="2000" dirty="0" smtClean="0"/>
              <a:t>apprendimento – </a:t>
            </a:r>
          </a:p>
          <a:p>
            <a:endParaRPr lang="it-IT" sz="2000" dirty="0" smtClean="0"/>
          </a:p>
          <a:p>
            <a:r>
              <a:rPr lang="it-IT" sz="2000" dirty="0" smtClean="0"/>
              <a:t>sulla </a:t>
            </a:r>
            <a:r>
              <a:rPr lang="it-IT" sz="2000" dirty="0"/>
              <a:t>successiva elaborazione di un’ipotesi di intervento in vista del perseguimento di </a:t>
            </a:r>
            <a:r>
              <a:rPr lang="it-IT" sz="2000" dirty="0" smtClean="0"/>
              <a:t>precisi obiettivi </a:t>
            </a:r>
            <a:r>
              <a:rPr lang="it-IT" sz="2000" dirty="0"/>
              <a:t>di miglioramento, sulla pianificazione di azioni che prevedano la modifica </a:t>
            </a:r>
            <a:r>
              <a:rPr lang="it-IT" sz="2000" dirty="0" smtClean="0"/>
              <a:t>delle pratiche </a:t>
            </a:r>
            <a:r>
              <a:rPr lang="it-IT" sz="2000" dirty="0"/>
              <a:t>di insegnamento (organizzazione del </a:t>
            </a:r>
            <a:r>
              <a:rPr lang="it-IT" sz="2000" dirty="0" err="1"/>
              <a:t>setting</a:t>
            </a:r>
            <a:r>
              <a:rPr lang="it-IT" sz="2000" dirty="0"/>
              <a:t>, metodologie didattiche, tecnologie</a:t>
            </a:r>
            <a:r>
              <a:rPr lang="it-IT" sz="2000" dirty="0" smtClean="0"/>
              <a:t>, contenuti</a:t>
            </a:r>
            <a:r>
              <a:rPr lang="it-IT" sz="2000" dirty="0"/>
              <a:t>, …)</a:t>
            </a:r>
            <a:r>
              <a:rPr lang="it-IT" sz="2000" dirty="0" smtClean="0"/>
              <a:t>, </a:t>
            </a:r>
          </a:p>
          <a:p>
            <a:endParaRPr lang="it-IT" sz="2000" dirty="0" smtClean="0"/>
          </a:p>
          <a:p>
            <a:r>
              <a:rPr lang="it-IT" sz="2000" dirty="0" smtClean="0"/>
              <a:t>sulla </a:t>
            </a:r>
            <a:r>
              <a:rPr lang="it-IT" sz="2000" dirty="0"/>
              <a:t>successiva realizzazione di tali interventi, sulla contemporanea azione </a:t>
            </a:r>
            <a:r>
              <a:rPr lang="it-IT" sz="2000" dirty="0" smtClean="0"/>
              <a:t>di osservazione </a:t>
            </a:r>
            <a:r>
              <a:rPr lang="it-IT" sz="2000" dirty="0"/>
              <a:t>e monitoraggio dei processi in atto e sulla riflessione conclusiva al fine </a:t>
            </a:r>
            <a:r>
              <a:rPr lang="it-IT" sz="2000" dirty="0" smtClean="0"/>
              <a:t>di valutare </a:t>
            </a:r>
            <a:r>
              <a:rPr lang="it-IT" sz="2000" dirty="0"/>
              <a:t>gli esiti del processo intrapreso, anche al fine della successiva riprogettazione.</a:t>
            </a:r>
          </a:p>
        </p:txBody>
      </p:sp>
    </p:spTree>
    <p:extLst>
      <p:ext uri="{BB962C8B-B14F-4D97-AF65-F5344CB8AC3E}">
        <p14:creationId xmlns:p14="http://schemas.microsoft.com/office/powerpoint/2010/main" val="17648270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Guido Garlati - Monza, 6 dicembre 2018</a:t>
            </a:r>
            <a:endParaRPr lang="en-US" dirty="0"/>
          </a:p>
        </p:txBody>
      </p:sp>
      <p:sp>
        <p:nvSpPr>
          <p:cNvPr id="4" name="Rettangolo 3"/>
          <p:cNvSpPr/>
          <p:nvPr/>
        </p:nvSpPr>
        <p:spPr>
          <a:xfrm>
            <a:off x="566404" y="727918"/>
            <a:ext cx="8341593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dirty="0"/>
              <a:t>Si tratta di un Progetto che, come proprio dell’approccio metodologico della ricerca-azione, </a:t>
            </a:r>
            <a:r>
              <a:rPr lang="it-IT" sz="3200" dirty="0" smtClean="0"/>
              <a:t>si propone </a:t>
            </a:r>
            <a:r>
              <a:rPr lang="it-IT" sz="4400" dirty="0">
                <a:solidFill>
                  <a:srgbClr val="FF0000"/>
                </a:solidFill>
              </a:rPr>
              <a:t>l’obiettivo di produrre cambiamenti migliorativi </a:t>
            </a:r>
            <a:r>
              <a:rPr lang="it-IT" sz="3200" dirty="0"/>
              <a:t>nella pratica didattica </a:t>
            </a:r>
            <a:r>
              <a:rPr lang="it-IT" sz="3200" dirty="0" smtClean="0"/>
              <a:t>attraverso l’attivazione </a:t>
            </a:r>
            <a:r>
              <a:rPr lang="it-IT" sz="3200" dirty="0"/>
              <a:t>della </a:t>
            </a:r>
            <a:r>
              <a:rPr lang="it-IT" sz="3200" dirty="0">
                <a:solidFill>
                  <a:srgbClr val="FFFF00"/>
                </a:solidFill>
              </a:rPr>
              <a:t>pratica autoriflessiva - ed </a:t>
            </a:r>
            <a:r>
              <a:rPr lang="it-IT" sz="3200" dirty="0" err="1">
                <a:solidFill>
                  <a:srgbClr val="FFFF00"/>
                </a:solidFill>
              </a:rPr>
              <a:t>eteroriflessiva</a:t>
            </a:r>
            <a:r>
              <a:rPr lang="it-IT" sz="3200" dirty="0"/>
              <a:t> con il contributo del Tutor - e di </a:t>
            </a:r>
            <a:r>
              <a:rPr lang="it-IT" sz="3200" dirty="0" smtClean="0"/>
              <a:t>un </a:t>
            </a:r>
            <a:r>
              <a:rPr lang="it-IT" sz="4400" dirty="0" smtClean="0">
                <a:solidFill>
                  <a:srgbClr val="CCFFCC"/>
                </a:solidFill>
              </a:rPr>
              <a:t>habitus </a:t>
            </a:r>
            <a:r>
              <a:rPr lang="it-IT" sz="4400" dirty="0">
                <a:solidFill>
                  <a:srgbClr val="CCFFCC"/>
                </a:solidFill>
              </a:rPr>
              <a:t>professionale metacognitivo permanente</a:t>
            </a:r>
            <a:r>
              <a:rPr lang="it-IT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22675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Guido Garlati - Monza, 6 dicembre 2018</a:t>
            </a:r>
            <a:endParaRPr lang="en-US" dirty="0"/>
          </a:p>
        </p:txBody>
      </p:sp>
      <p:sp>
        <p:nvSpPr>
          <p:cNvPr id="4" name="Rettangolo 3"/>
          <p:cNvSpPr/>
          <p:nvPr/>
        </p:nvSpPr>
        <p:spPr>
          <a:xfrm>
            <a:off x="363398" y="444655"/>
            <a:ext cx="17576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Tutor</a:t>
            </a:r>
            <a:endParaRPr lang="it-IT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822960" y="4528994"/>
            <a:ext cx="77757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Progetto di Ricerca-Azione</a:t>
            </a:r>
            <a:endParaRPr lang="it-IT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0" y="1582395"/>
            <a:ext cx="35433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4964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Guido Garlati - Monza, 6 dicembre 2018</a:t>
            </a:r>
            <a:endParaRPr lang="en-US" dirty="0"/>
          </a:p>
        </p:txBody>
      </p:sp>
      <p:sp>
        <p:nvSpPr>
          <p:cNvPr id="4" name="Rettangolo 3"/>
          <p:cNvSpPr/>
          <p:nvPr/>
        </p:nvSpPr>
        <p:spPr>
          <a:xfrm>
            <a:off x="90210" y="1046828"/>
            <a:ext cx="8920872" cy="45243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Il contenuto del progetto di</a:t>
            </a:r>
          </a:p>
          <a:p>
            <a:pPr algn="ctr"/>
            <a:r>
              <a:rPr lang="it-IT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it-IT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</a:t>
            </a:r>
            <a:r>
              <a:rPr lang="it-IT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/A è proposto, </a:t>
            </a:r>
          </a:p>
          <a:p>
            <a:pPr algn="ctr"/>
            <a:r>
              <a:rPr lang="it-IT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per il percorso annuale, dal </a:t>
            </a:r>
            <a:r>
              <a:rPr lang="it-IT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docente e dal tutor </a:t>
            </a:r>
          </a:p>
          <a:p>
            <a:pPr algn="ctr"/>
            <a:r>
              <a:rPr lang="it-IT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al Dirigente Scolastico</a:t>
            </a:r>
            <a:endParaRPr lang="it-IT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79027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Guido Garlati - Monza, 6 dicembre 2018</a:t>
            </a:r>
            <a:endParaRPr lang="en-US" dirty="0"/>
          </a:p>
        </p:txBody>
      </p:sp>
      <p:sp>
        <p:nvSpPr>
          <p:cNvPr id="4" name="Rettangolo 3"/>
          <p:cNvSpPr/>
          <p:nvPr/>
        </p:nvSpPr>
        <p:spPr>
          <a:xfrm>
            <a:off x="120146" y="1390049"/>
            <a:ext cx="8839343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Dovrà essere coerente con</a:t>
            </a:r>
          </a:p>
          <a:p>
            <a:pPr algn="ctr"/>
            <a:r>
              <a:rPr lang="it-IT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</a:t>
            </a:r>
            <a:r>
              <a:rPr lang="it-IT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’assegnazione del docente alle classi, alle attività didattiche e al PTOF</a:t>
            </a:r>
            <a:endParaRPr lang="it-IT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48432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Guido Garlati - Monza, 6 dicembre 2018</a:t>
            </a:r>
            <a:endParaRPr lang="en-US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" y="185284"/>
            <a:ext cx="7518634" cy="563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324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Guido Garlati - Monza, 6 dicembre 2018</a:t>
            </a:r>
            <a:endParaRPr lang="en-US" dirty="0"/>
          </a:p>
        </p:txBody>
      </p:sp>
      <p:sp>
        <p:nvSpPr>
          <p:cNvPr id="7" name="Rettangolo 6"/>
          <p:cNvSpPr/>
          <p:nvPr/>
        </p:nvSpPr>
        <p:spPr>
          <a:xfrm>
            <a:off x="822960" y="417024"/>
            <a:ext cx="7900745" cy="5016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dirty="0"/>
              <a:t>“Si intende per ricerca-azione un modo di concepire la ricerca che si pone l'obiettivo non tanto </a:t>
            </a:r>
            <a:r>
              <a:rPr lang="it-IT" sz="3200" dirty="0" smtClean="0"/>
              <a:t>di approfondire </a:t>
            </a:r>
            <a:r>
              <a:rPr lang="it-IT" sz="3200" dirty="0"/>
              <a:t>determinate conoscenze teoriche, ma di </a:t>
            </a:r>
            <a:r>
              <a:rPr lang="it-IT" sz="3200" dirty="0">
                <a:solidFill>
                  <a:srgbClr val="FF0000"/>
                </a:solidFill>
              </a:rPr>
              <a:t>analizzare una pratica relativa ad un campo di</a:t>
            </a:r>
          </a:p>
          <a:p>
            <a:r>
              <a:rPr lang="it-IT" sz="3200" dirty="0">
                <a:solidFill>
                  <a:srgbClr val="FF0000"/>
                </a:solidFill>
              </a:rPr>
              <a:t>esperienza</a:t>
            </a:r>
            <a:r>
              <a:rPr lang="it-IT" sz="3200" dirty="0"/>
              <a:t> (ad esempio, la pratica educativa) da parte di un attore sociale </a:t>
            </a:r>
            <a:r>
              <a:rPr lang="it-IT" sz="3200" dirty="0">
                <a:solidFill>
                  <a:srgbClr val="FFFF00"/>
                </a:solidFill>
              </a:rPr>
              <a:t>con lo scopo di introdurre,</a:t>
            </a:r>
          </a:p>
          <a:p>
            <a:r>
              <a:rPr lang="it-IT" sz="3200" dirty="0">
                <a:solidFill>
                  <a:srgbClr val="FFFF00"/>
                </a:solidFill>
              </a:rPr>
              <a:t>nella pratica stessa, dei cambiamenti migliorativi</a:t>
            </a:r>
            <a:r>
              <a:rPr lang="it-IT" sz="3200" dirty="0"/>
              <a:t>”. </a:t>
            </a:r>
            <a:r>
              <a:rPr lang="it-IT" dirty="0"/>
              <a:t>(Definizione di R-A da Wikipedia)</a:t>
            </a:r>
          </a:p>
        </p:txBody>
      </p:sp>
    </p:spTree>
    <p:extLst>
      <p:ext uri="{BB962C8B-B14F-4D97-AF65-F5344CB8AC3E}">
        <p14:creationId xmlns:p14="http://schemas.microsoft.com/office/powerpoint/2010/main" val="3091043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Guido Garlati - Monza, 6 dicembre 2018</a:t>
            </a:r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4728"/>
            <a:ext cx="5228364" cy="2943063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756493" y="973234"/>
            <a:ext cx="3031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Esperienza</a:t>
            </a:r>
            <a:endParaRPr lang="it-IT" sz="2800" dirty="0"/>
          </a:p>
        </p:txBody>
      </p:sp>
      <p:sp>
        <p:nvSpPr>
          <p:cNvPr id="6" name="Freccia giù 5"/>
          <p:cNvSpPr/>
          <p:nvPr/>
        </p:nvSpPr>
        <p:spPr>
          <a:xfrm>
            <a:off x="6350287" y="2325864"/>
            <a:ext cx="692758" cy="133613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7298" y="4080927"/>
            <a:ext cx="5179195" cy="2593292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115460" y="5060842"/>
            <a:ext cx="31998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Cambiamento</a:t>
            </a:r>
            <a:endParaRPr lang="it-IT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7168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Guido Garlati - Monza, 6 dicembre 2018</a:t>
            </a:r>
            <a:endParaRPr lang="en-US" dirty="0"/>
          </a:p>
        </p:txBody>
      </p:sp>
      <p:sp>
        <p:nvSpPr>
          <p:cNvPr id="4" name="Rettangolo 3"/>
          <p:cNvSpPr/>
          <p:nvPr/>
        </p:nvSpPr>
        <p:spPr>
          <a:xfrm>
            <a:off x="527816" y="362901"/>
            <a:ext cx="80327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800" dirty="0"/>
              <a:t>L’attività progettuale di ricerca-azione è, quindi, nel contesto scolastico, finalizzata a </a:t>
            </a:r>
            <a:r>
              <a:rPr lang="it-IT" sz="4800" dirty="0" smtClean="0">
                <a:solidFill>
                  <a:srgbClr val="FF0000"/>
                </a:solidFill>
              </a:rPr>
              <a:t>produrre cambiamenti </a:t>
            </a:r>
            <a:r>
              <a:rPr lang="it-IT" sz="4800" dirty="0">
                <a:solidFill>
                  <a:srgbClr val="FF0000"/>
                </a:solidFill>
              </a:rPr>
              <a:t>migliorativi del processo di insegnamento-apprendimento</a:t>
            </a:r>
            <a:r>
              <a:rPr lang="it-IT" sz="4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9894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Guido Garlati - Monza, 6 dicembre 2018</a:t>
            </a:r>
            <a:endParaRPr lang="en-US" dirty="0"/>
          </a:p>
        </p:txBody>
      </p:sp>
      <p:sp>
        <p:nvSpPr>
          <p:cNvPr id="6" name="Rettangolo 5"/>
          <p:cNvSpPr/>
          <p:nvPr/>
        </p:nvSpPr>
        <p:spPr>
          <a:xfrm>
            <a:off x="478333" y="241420"/>
            <a:ext cx="81481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5400" dirty="0" smtClean="0"/>
              <a:t>Superamento della </a:t>
            </a:r>
            <a:r>
              <a:rPr lang="it-IT" sz="5400" dirty="0"/>
              <a:t>distanza tra </a:t>
            </a:r>
            <a:endParaRPr lang="it-IT" sz="5400" dirty="0" smtClean="0"/>
          </a:p>
          <a:p>
            <a:pPr algn="ctr"/>
            <a:r>
              <a:rPr lang="it-IT" sz="5400" dirty="0" smtClean="0"/>
              <a:t>“</a:t>
            </a:r>
            <a:r>
              <a:rPr lang="it-IT" sz="5400" dirty="0">
                <a:solidFill>
                  <a:srgbClr val="FF0000"/>
                </a:solidFill>
              </a:rPr>
              <a:t>teoria</a:t>
            </a:r>
            <a:r>
              <a:rPr lang="it-IT" sz="5400" dirty="0"/>
              <a:t>” e “</a:t>
            </a:r>
            <a:r>
              <a:rPr lang="it-IT" sz="5400" dirty="0">
                <a:solidFill>
                  <a:srgbClr val="FFFF00"/>
                </a:solidFill>
              </a:rPr>
              <a:t>pratica</a:t>
            </a:r>
            <a:r>
              <a:rPr lang="it-IT" sz="5400" dirty="0"/>
              <a:t>”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825" y="2826743"/>
            <a:ext cx="4790439" cy="318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335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Guido Garlati - Monza, 6 dicembre 2018</a:t>
            </a:r>
            <a:endParaRPr lang="en-US" dirty="0"/>
          </a:p>
        </p:txBody>
      </p:sp>
      <p:graphicFrame>
        <p:nvGraphicFramePr>
          <p:cNvPr id="5" name="Diagramma 4"/>
          <p:cNvGraphicFramePr/>
          <p:nvPr>
            <p:extLst>
              <p:ext uri="{D42A27DB-BD31-4B8C-83A1-F6EECF244321}">
                <p14:modId xmlns:p14="http://schemas.microsoft.com/office/powerpoint/2010/main" val="2709096749"/>
              </p:ext>
            </p:extLst>
          </p:nvPr>
        </p:nvGraphicFramePr>
        <p:xfrm>
          <a:off x="362874" y="643324"/>
          <a:ext cx="6614194" cy="2012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ma 6"/>
          <p:cNvGraphicFramePr/>
          <p:nvPr>
            <p:extLst>
              <p:ext uri="{D42A27DB-BD31-4B8C-83A1-F6EECF244321}">
                <p14:modId xmlns:p14="http://schemas.microsoft.com/office/powerpoint/2010/main" val="1210261185"/>
              </p:ext>
            </p:extLst>
          </p:nvPr>
        </p:nvGraphicFramePr>
        <p:xfrm>
          <a:off x="2533413" y="3567707"/>
          <a:ext cx="6225033" cy="2123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026478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Guido Garlati - Monza, 6 dicembre 2018</a:t>
            </a:r>
            <a:endParaRPr lang="en-US" dirty="0"/>
          </a:p>
        </p:txBody>
      </p:sp>
      <p:sp>
        <p:nvSpPr>
          <p:cNvPr id="4" name="Rettangolo 3"/>
          <p:cNvSpPr/>
          <p:nvPr/>
        </p:nvSpPr>
        <p:spPr>
          <a:xfrm>
            <a:off x="529325" y="489586"/>
            <a:ext cx="55579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dirty="0"/>
              <a:t>P</a:t>
            </a:r>
            <a:r>
              <a:rPr lang="it-IT" sz="3600" dirty="0" smtClean="0"/>
              <a:t>ratica </a:t>
            </a:r>
            <a:r>
              <a:rPr lang="it-IT" sz="3600" dirty="0"/>
              <a:t>RIFLESSIVA e CRITICA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5841"/>
            <a:ext cx="9144000" cy="475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860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Guido Garlati - Monza, 6 dicembre 2018</a:t>
            </a:r>
            <a:endParaRPr lang="en-US" dirty="0"/>
          </a:p>
        </p:txBody>
      </p:sp>
      <p:sp>
        <p:nvSpPr>
          <p:cNvPr id="5" name="Rettangolo 4"/>
          <p:cNvSpPr/>
          <p:nvPr/>
        </p:nvSpPr>
        <p:spPr>
          <a:xfrm>
            <a:off x="534058" y="526002"/>
            <a:ext cx="55687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L’insegnante deve:</a:t>
            </a:r>
            <a:endParaRPr lang="it-IT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6" name="Diagramma 5"/>
          <p:cNvGraphicFramePr/>
          <p:nvPr>
            <p:extLst>
              <p:ext uri="{D42A27DB-BD31-4B8C-83A1-F6EECF244321}">
                <p14:modId xmlns:p14="http://schemas.microsoft.com/office/powerpoint/2010/main" val="4189257801"/>
              </p:ext>
            </p:extLst>
          </p:nvPr>
        </p:nvGraphicFramePr>
        <p:xfrm>
          <a:off x="1322969" y="1449332"/>
          <a:ext cx="6314910" cy="4324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21786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r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Elementare.thmx</Template>
  <TotalTime>327</TotalTime>
  <Words>1287</Words>
  <Application>Microsoft Macintosh PowerPoint</Application>
  <PresentationFormat>Presentazione su schermo (4:3)</PresentationFormat>
  <Paragraphs>151</Paragraphs>
  <Slides>28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29" baseType="lpstr">
      <vt:lpstr>Elementare</vt:lpstr>
      <vt:lpstr>FIT</vt:lpstr>
      <vt:lpstr>Le slides che seguiranno sono state realizzate riportando quanto contenuto nelle  Riflessioni sul percorso FIT elaborate dal Dirigente Tecnico Renato Rovetta, disponibili al link:   http://usr.istruzione.lombardia.gov.it/20181107prot30250/?aid=75355&amp;sa=0   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>IIS Mosè Bianchi Monza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FIT</dc:title>
  <dc:creator>Guido Garlati</dc:creator>
  <cp:lastModifiedBy>Guido Garlati</cp:lastModifiedBy>
  <cp:revision>27</cp:revision>
  <dcterms:created xsi:type="dcterms:W3CDTF">2018-12-01T08:30:55Z</dcterms:created>
  <dcterms:modified xsi:type="dcterms:W3CDTF">2018-12-30T15:16:59Z</dcterms:modified>
</cp:coreProperties>
</file>