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63" r:id="rId2"/>
    <p:sldId id="264" r:id="rId3"/>
    <p:sldId id="265" r:id="rId4"/>
    <p:sldId id="266" r:id="rId5"/>
    <p:sldId id="267" r:id="rId6"/>
    <p:sldId id="268" r:id="rId7"/>
    <p:sldId id="269" r:id="rId8"/>
    <p:sldId id="270" r:id="rId9"/>
    <p:sldId id="271" r:id="rId10"/>
    <p:sldId id="272" r:id="rId11"/>
    <p:sldId id="273" r:id="rId12"/>
    <p:sldId id="274" r:id="rId13"/>
    <p:sldId id="275" r:id="rId14"/>
    <p:sldId id="27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74"/>
  </p:normalViewPr>
  <p:slideViewPr>
    <p:cSldViewPr snapToGrid="0">
      <p:cViewPr varScale="1">
        <p:scale>
          <a:sx n="122" d="100"/>
          <a:sy n="122" d="100"/>
        </p:scale>
        <p:origin x="24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12/13/18</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‹N›</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12/13/18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it-IT"/>
              <a:t>Fare clic per modificare lo stile del titolo</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96DFF08F-DC6B-4601-B491-B0F83F6DD2DA}" type="datetimeFigureOut">
              <a:rPr lang="en-US" dirty="0"/>
              <a:t>12/13/18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12/13/18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12/13/18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12/13/18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12/13/18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it-IT"/>
              <a:t>Fare clic per modificare lo stile del titolo</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96DFF08F-DC6B-4601-B491-B0F83F6DD2DA}" type="datetimeFigureOut">
              <a:rPr lang="en-US" dirty="0"/>
              <a:t>12/13/18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96DFF08F-DC6B-4601-B491-B0F83F6DD2DA}" type="datetimeFigureOut">
              <a:rPr lang="en-US" dirty="0"/>
              <a:t>12/13/18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12/13/18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12/13/18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12/13/18</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miur.gov.it/normativa/-/asset_publisher/l5McTyTJNEft/content/decreto-minesteriale-n-984-del-14-dicembre-2017?inheritRedirect=false" TargetMode="External"/><Relationship Id="rId2" Type="http://schemas.openxmlformats.org/officeDocument/2006/relationships/hyperlink" Target="http://www.gazzettaufficiale.it/eli/id/2017/05/16/17G00067/sg" TargetMode="External"/><Relationship Id="rId1" Type="http://schemas.openxmlformats.org/officeDocument/2006/relationships/slideLayout" Target="../slideLayouts/slideLayout2.xml"/><Relationship Id="rId6" Type="http://schemas.openxmlformats.org/officeDocument/2006/relationships/hyperlink" Target="http://usr.istruzione.lombardia.gov.it/wp-content/uploads/2018/11/Riflessioni-sul-percorso-annuale-FIT.pdf" TargetMode="External"/><Relationship Id="rId5" Type="http://schemas.openxmlformats.org/officeDocument/2006/relationships/hyperlink" Target="http://usr.istruzione.lombardia.gov.it/wp-content/uploads/2018/11/m_pi.AOODRLO.30250.07-11-2018.pdf" TargetMode="External"/><Relationship Id="rId4" Type="http://schemas.openxmlformats.org/officeDocument/2006/relationships/hyperlink" Target="http://2.flcgil.stgy.it/files/pdf/20180925/nota-41693-del-21-settembre-2018-percorso-annuale-fit.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242501" y="573158"/>
            <a:ext cx="9966960" cy="2121451"/>
          </a:xfrm>
        </p:spPr>
        <p:txBody>
          <a:bodyPr>
            <a:normAutofit fontScale="90000"/>
          </a:bodyPr>
          <a:lstStyle/>
          <a:p>
            <a:r>
              <a:rPr lang="it-IT" dirty="0">
                <a:latin typeface="Century Gothic" panose="020B0502020202020204" pitchFamily="34" charset="0"/>
              </a:rPr>
              <a:t>Formazione docenti</a:t>
            </a:r>
            <a:br>
              <a:rPr lang="it-IT" dirty="0">
                <a:latin typeface="Century Gothic" panose="020B0502020202020204" pitchFamily="34" charset="0"/>
              </a:rPr>
            </a:br>
            <a:r>
              <a:rPr lang="it-IT" dirty="0">
                <a:latin typeface="Century Gothic" panose="020B0502020202020204" pitchFamily="34" charset="0"/>
              </a:rPr>
              <a:t>PERCORSO ANNUALE </a:t>
            </a:r>
            <a:r>
              <a:rPr lang="it-IT" dirty="0" err="1">
                <a:latin typeface="Century Gothic" panose="020B0502020202020204" pitchFamily="34" charset="0"/>
              </a:rPr>
              <a:t>fit</a:t>
            </a:r>
            <a:endParaRPr lang="it-IT" dirty="0">
              <a:latin typeface="Century Gothic" panose="020B0502020202020204" pitchFamily="34" charset="0"/>
            </a:endParaRPr>
          </a:p>
        </p:txBody>
      </p:sp>
      <p:sp>
        <p:nvSpPr>
          <p:cNvPr id="3" name="Sottotitolo 2"/>
          <p:cNvSpPr>
            <a:spLocks noGrp="1"/>
          </p:cNvSpPr>
          <p:nvPr>
            <p:ph type="subTitle" idx="1"/>
          </p:nvPr>
        </p:nvSpPr>
        <p:spPr/>
        <p:txBody>
          <a:bodyPr/>
          <a:lstStyle/>
          <a:p>
            <a:r>
              <a:rPr lang="it-IT" sz="2400" b="1" dirty="0">
                <a:latin typeface="Century Gothic" panose="020B0502020202020204" pitchFamily="34" charset="0"/>
              </a:rPr>
              <a:t>Paola Nobili</a:t>
            </a:r>
          </a:p>
          <a:p>
            <a:r>
              <a:rPr lang="it-IT" sz="2400" b="1" dirty="0">
                <a:latin typeface="Century Gothic" panose="020B0502020202020204" pitchFamily="34" charset="0"/>
              </a:rPr>
              <a:t>Monza – 6 dicembre 2018</a:t>
            </a:r>
          </a:p>
          <a:p>
            <a:endParaRPr lang="it-IT" dirty="0"/>
          </a:p>
        </p:txBody>
      </p:sp>
    </p:spTree>
    <p:extLst>
      <p:ext uri="{BB962C8B-B14F-4D97-AF65-F5344CB8AC3E}">
        <p14:creationId xmlns:p14="http://schemas.microsoft.com/office/powerpoint/2010/main" val="3257003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3000" y="591930"/>
            <a:ext cx="9875520" cy="905566"/>
          </a:xfrm>
        </p:spPr>
        <p:txBody>
          <a:bodyPr/>
          <a:lstStyle/>
          <a:p>
            <a:pPr algn="ctr"/>
            <a:r>
              <a:rPr lang="it-IT" b="1" dirty="0">
                <a:solidFill>
                  <a:schemeClr val="bg2">
                    <a:lumMod val="50000"/>
                  </a:schemeClr>
                </a:solidFill>
                <a:latin typeface="Century Gothic" panose="020B0502020202020204" pitchFamily="34" charset="0"/>
              </a:rPr>
              <a:t>Riferimenti Normativi</a:t>
            </a:r>
          </a:p>
        </p:txBody>
      </p:sp>
      <p:sp>
        <p:nvSpPr>
          <p:cNvPr id="3" name="Segnaposto contenuto 2"/>
          <p:cNvSpPr>
            <a:spLocks noGrp="1"/>
          </p:cNvSpPr>
          <p:nvPr>
            <p:ph idx="1"/>
          </p:nvPr>
        </p:nvSpPr>
        <p:spPr>
          <a:xfrm>
            <a:off x="490330" y="1497495"/>
            <a:ext cx="11175999" cy="4881217"/>
          </a:xfrm>
        </p:spPr>
        <p:txBody>
          <a:bodyPr>
            <a:normAutofit/>
          </a:bodyPr>
          <a:lstStyle/>
          <a:p>
            <a:pPr algn="just"/>
            <a:r>
              <a:rPr lang="it-IT" b="1" dirty="0">
                <a:solidFill>
                  <a:schemeClr val="bg2">
                    <a:lumMod val="50000"/>
                  </a:schemeClr>
                </a:solidFill>
                <a:latin typeface="Century Gothic" panose="020B0502020202020204" pitchFamily="34" charset="0"/>
                <a:hlinkClick r:id="rId2"/>
              </a:rPr>
              <a:t>DECRETO LEGISLATIVO n. 59 del 13 aprile 2017 </a:t>
            </a:r>
            <a:r>
              <a:rPr lang="it-IT" dirty="0">
                <a:solidFill>
                  <a:schemeClr val="bg2">
                    <a:lumMod val="50000"/>
                  </a:schemeClr>
                </a:solidFill>
                <a:latin typeface="Century Gothic" panose="020B0502020202020204" pitchFamily="34" charset="0"/>
              </a:rPr>
              <a:t>, - Riordino, adeguamento e semplificazione del sistema di formazione iniziale e di accesso nei ruoli di docente nella scuola secondaria per renderlo funzionale alla valorizzazione sociale e culturale della professione, a norma dell’articolo 1, commi 180 e 181, lettera b) , della legge 13 luglio 2015, n. 107. </a:t>
            </a:r>
          </a:p>
          <a:p>
            <a:pPr algn="just"/>
            <a:r>
              <a:rPr lang="it-IT" b="1" dirty="0">
                <a:solidFill>
                  <a:schemeClr val="bg2">
                    <a:lumMod val="50000"/>
                  </a:schemeClr>
                </a:solidFill>
                <a:latin typeface="Century Gothic" panose="020B0502020202020204" pitchFamily="34" charset="0"/>
                <a:hlinkClick r:id="rId3"/>
              </a:rPr>
              <a:t>D.M. prot. n. 984 del 14/12/2017 </a:t>
            </a:r>
            <a:r>
              <a:rPr lang="it-IT" dirty="0">
                <a:solidFill>
                  <a:schemeClr val="bg2">
                    <a:lumMod val="50000"/>
                  </a:schemeClr>
                </a:solidFill>
                <a:latin typeface="Century Gothic" panose="020B0502020202020204" pitchFamily="34" charset="0"/>
              </a:rPr>
              <a:t>- Procedure e criteri per le modalità di verifica degli standard professionali in itinere e finale, incluse l'osservazione sul campo, la definizione della struttura del bilancio delle competenze e del portfolio professionale del personale docente, ai sensi dell'articolo 13 del decreto legislativo 13 aprile 2017 n. 59.</a:t>
            </a:r>
            <a:r>
              <a:rPr lang="it-IT" b="1" dirty="0">
                <a:solidFill>
                  <a:schemeClr val="bg2">
                    <a:lumMod val="50000"/>
                  </a:schemeClr>
                </a:solidFill>
                <a:latin typeface="Century Gothic" panose="020B0502020202020204" pitchFamily="34" charset="0"/>
              </a:rPr>
              <a:t> </a:t>
            </a:r>
          </a:p>
          <a:p>
            <a:pPr algn="just"/>
            <a:r>
              <a:rPr lang="it-IT" b="1" dirty="0">
                <a:solidFill>
                  <a:schemeClr val="bg2">
                    <a:lumMod val="50000"/>
                  </a:schemeClr>
                </a:solidFill>
                <a:latin typeface="Century Gothic" panose="020B0502020202020204" pitchFamily="34" charset="0"/>
                <a:hlinkClick r:id="rId4"/>
              </a:rPr>
              <a:t>Nota MIUR prot. n. 41693 del 21/09/2018 </a:t>
            </a:r>
            <a:r>
              <a:rPr lang="it-IT" dirty="0">
                <a:solidFill>
                  <a:schemeClr val="bg2">
                    <a:lumMod val="50000"/>
                  </a:schemeClr>
                </a:solidFill>
                <a:latin typeface="Century Gothic" panose="020B0502020202020204" pitchFamily="34" charset="0"/>
              </a:rPr>
              <a:t>- Percorso annuale FIT di cui all’art.17 comma 5 del Dlgs.59/2017</a:t>
            </a:r>
          </a:p>
          <a:p>
            <a:pPr algn="just"/>
            <a:r>
              <a:rPr lang="it-IT" b="1" dirty="0">
                <a:solidFill>
                  <a:schemeClr val="bg2">
                    <a:lumMod val="50000"/>
                  </a:schemeClr>
                </a:solidFill>
                <a:latin typeface="Century Gothic" panose="020B0502020202020204" pitchFamily="34" charset="0"/>
                <a:hlinkClick r:id="rId5"/>
              </a:rPr>
              <a:t>Circolare USR Lo prot. n. 30250 del 7/11/2018 </a:t>
            </a:r>
            <a:r>
              <a:rPr lang="it-IT" dirty="0">
                <a:solidFill>
                  <a:schemeClr val="bg2">
                    <a:lumMod val="50000"/>
                  </a:schemeClr>
                </a:solidFill>
                <a:latin typeface="Century Gothic" panose="020B0502020202020204" pitchFamily="34" charset="0"/>
              </a:rPr>
              <a:t>– Indicazioni sul percorso annuale FIT  e allegate </a:t>
            </a:r>
            <a:r>
              <a:rPr lang="it-IT" b="1" dirty="0">
                <a:solidFill>
                  <a:schemeClr val="bg2">
                    <a:lumMod val="50000"/>
                  </a:schemeClr>
                </a:solidFill>
                <a:latin typeface="Century Gothic" panose="020B0502020202020204" pitchFamily="34" charset="0"/>
                <a:hlinkClick r:id="rId6"/>
              </a:rPr>
              <a:t>riflessioni</a:t>
            </a:r>
            <a:endParaRPr lang="it-IT" b="1" dirty="0">
              <a:solidFill>
                <a:schemeClr val="bg2">
                  <a:lumMod val="50000"/>
                </a:schemeClr>
              </a:solidFill>
              <a:latin typeface="Century Gothic" panose="020B0502020202020204" pitchFamily="34" charset="0"/>
            </a:endParaRPr>
          </a:p>
        </p:txBody>
      </p:sp>
    </p:spTree>
    <p:extLst>
      <p:ext uri="{BB962C8B-B14F-4D97-AF65-F5344CB8AC3E}">
        <p14:creationId xmlns:p14="http://schemas.microsoft.com/office/powerpoint/2010/main" val="1674567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74261" y="357463"/>
            <a:ext cx="11092069" cy="1444487"/>
          </a:xfrm>
        </p:spPr>
        <p:txBody>
          <a:bodyPr>
            <a:normAutofit fontScale="90000"/>
          </a:bodyPr>
          <a:lstStyle/>
          <a:p>
            <a:pPr algn="just"/>
            <a:r>
              <a:rPr lang="it-IT" sz="2700" dirty="0">
                <a:solidFill>
                  <a:schemeClr val="bg2">
                    <a:lumMod val="50000"/>
                  </a:schemeClr>
                </a:solidFill>
                <a:latin typeface="Century Gothic" panose="020B0502020202020204" pitchFamily="34" charset="0"/>
              </a:rPr>
              <a:t>Procedure e criteri di verifica degli standard professionali, modalità di verifica in itinere e finale </a:t>
            </a:r>
            <a:r>
              <a:rPr lang="it-IT" sz="1800" dirty="0">
                <a:solidFill>
                  <a:schemeClr val="bg2">
                    <a:lumMod val="50000"/>
                  </a:schemeClr>
                </a:solidFill>
                <a:latin typeface="Century Gothic" panose="020B0502020202020204" pitchFamily="34" charset="0"/>
              </a:rPr>
              <a:t>del terzo anno del percorso FIT</a:t>
            </a:r>
            <a:r>
              <a:rPr lang="it-IT" sz="2700" dirty="0">
                <a:solidFill>
                  <a:schemeClr val="bg2">
                    <a:lumMod val="50000"/>
                  </a:schemeClr>
                </a:solidFill>
                <a:latin typeface="Century Gothic" panose="020B0502020202020204" pitchFamily="34" charset="0"/>
              </a:rPr>
              <a:t>, nonché del </a:t>
            </a:r>
            <a:r>
              <a:rPr lang="it-IT" sz="2700" b="1" dirty="0">
                <a:solidFill>
                  <a:schemeClr val="bg2">
                    <a:lumMod val="50000"/>
                  </a:schemeClr>
                </a:solidFill>
                <a:latin typeface="Century Gothic" panose="020B0502020202020204" pitchFamily="34" charset="0"/>
              </a:rPr>
              <a:t>percorso annuale di cui all'articolo 17, comma 5</a:t>
            </a:r>
            <a:r>
              <a:rPr lang="it-IT" sz="2700" dirty="0">
                <a:solidFill>
                  <a:schemeClr val="bg2">
                    <a:lumMod val="50000"/>
                  </a:schemeClr>
                </a:solidFill>
                <a:latin typeface="Century Gothic" panose="020B0502020202020204" pitchFamily="34" charset="0"/>
              </a:rPr>
              <a:t>, del decreto legislativo 59/2017</a:t>
            </a:r>
            <a:endParaRPr lang="it-IT" dirty="0">
              <a:solidFill>
                <a:schemeClr val="bg2">
                  <a:lumMod val="50000"/>
                </a:schemeClr>
              </a:solidFill>
              <a:latin typeface="Century Gothic" panose="020B0502020202020204" pitchFamily="34" charset="0"/>
            </a:endParaRPr>
          </a:p>
        </p:txBody>
      </p:sp>
      <p:sp>
        <p:nvSpPr>
          <p:cNvPr id="3" name="Segnaposto contenuto 2"/>
          <p:cNvSpPr>
            <a:spLocks noGrp="1"/>
          </p:cNvSpPr>
          <p:nvPr>
            <p:ph idx="1"/>
          </p:nvPr>
        </p:nvSpPr>
        <p:spPr>
          <a:xfrm>
            <a:off x="521252" y="2057400"/>
            <a:ext cx="11145078" cy="4414078"/>
          </a:xfrm>
        </p:spPr>
        <p:txBody>
          <a:bodyPr>
            <a:normAutofit lnSpcReduction="10000"/>
          </a:bodyPr>
          <a:lstStyle/>
          <a:p>
            <a:pPr algn="just"/>
            <a:r>
              <a:rPr lang="it-IT" b="1" dirty="0">
                <a:solidFill>
                  <a:schemeClr val="bg2">
                    <a:lumMod val="50000"/>
                  </a:schemeClr>
                </a:solidFill>
                <a:latin typeface="Century Gothic" panose="020B0502020202020204" pitchFamily="34" charset="0"/>
              </a:rPr>
              <a:t>verificare le competenze professionali del docente, osservate nell'azione didattica svolta nelle classi e nelle attività ad essa preordinate e ad essa strumentali, nonché nell'ambito delle dinamiche organizzative dell'istituzione scolastica sede di servizio</a:t>
            </a:r>
          </a:p>
          <a:p>
            <a:pPr algn="just"/>
            <a:r>
              <a:rPr lang="it-IT" dirty="0">
                <a:solidFill>
                  <a:schemeClr val="bg2">
                    <a:lumMod val="50000"/>
                  </a:schemeClr>
                </a:solidFill>
                <a:latin typeface="Century Gothic" panose="020B0502020202020204" pitchFamily="34" charset="0"/>
              </a:rPr>
              <a:t> docenti </a:t>
            </a:r>
            <a:r>
              <a:rPr lang="it-IT" sz="2400" dirty="0">
                <a:solidFill>
                  <a:schemeClr val="bg2">
                    <a:lumMod val="50000"/>
                  </a:schemeClr>
                </a:solidFill>
                <a:latin typeface="Century Gothic" panose="020B0502020202020204" pitchFamily="34" charset="0"/>
              </a:rPr>
              <a:t>avviati </a:t>
            </a:r>
            <a:r>
              <a:rPr lang="it-IT" sz="1600" dirty="0">
                <a:solidFill>
                  <a:schemeClr val="bg2">
                    <a:lumMod val="50000"/>
                  </a:schemeClr>
                </a:solidFill>
                <a:latin typeface="Century Gothic" panose="020B0502020202020204" pitchFamily="34" charset="0"/>
              </a:rPr>
              <a:t>al terzo anno del percorso FIT </a:t>
            </a:r>
            <a:r>
              <a:rPr lang="it-IT" dirty="0">
                <a:solidFill>
                  <a:schemeClr val="bg2">
                    <a:lumMod val="50000"/>
                  </a:schemeClr>
                </a:solidFill>
                <a:latin typeface="Century Gothic" panose="020B0502020202020204" pitchFamily="34" charset="0"/>
              </a:rPr>
              <a:t>e al percorso annuale </a:t>
            </a:r>
            <a:r>
              <a:rPr lang="it-IT" b="1" dirty="0">
                <a:solidFill>
                  <a:schemeClr val="bg2">
                    <a:lumMod val="50000"/>
                  </a:schemeClr>
                </a:solidFill>
                <a:latin typeface="Century Gothic" panose="020B0502020202020204" pitchFamily="34" charset="0"/>
              </a:rPr>
              <a:t>coprono posti vacanti</a:t>
            </a:r>
            <a:r>
              <a:rPr lang="it-IT" dirty="0">
                <a:solidFill>
                  <a:schemeClr val="bg2">
                    <a:lumMod val="50000"/>
                  </a:schemeClr>
                </a:solidFill>
                <a:latin typeface="Century Gothic" panose="020B0502020202020204" pitchFamily="34" charset="0"/>
              </a:rPr>
              <a:t> e disponibili </a:t>
            </a:r>
            <a:r>
              <a:rPr lang="it-IT" b="1" dirty="0">
                <a:solidFill>
                  <a:schemeClr val="bg2">
                    <a:lumMod val="50000"/>
                  </a:schemeClr>
                </a:solidFill>
                <a:latin typeface="Century Gothic" panose="020B0502020202020204" pitchFamily="34" charset="0"/>
              </a:rPr>
              <a:t>con piena responsabilità didattica </a:t>
            </a:r>
            <a:r>
              <a:rPr lang="it-IT" dirty="0">
                <a:solidFill>
                  <a:schemeClr val="bg2">
                    <a:lumMod val="50000"/>
                  </a:schemeClr>
                </a:solidFill>
                <a:latin typeface="Century Gothic" panose="020B0502020202020204" pitchFamily="34" charset="0"/>
              </a:rPr>
              <a:t>e il relativo contratto prevede le </a:t>
            </a:r>
            <a:r>
              <a:rPr lang="it-IT" b="1" dirty="0">
                <a:solidFill>
                  <a:schemeClr val="bg2">
                    <a:lumMod val="50000"/>
                  </a:schemeClr>
                </a:solidFill>
                <a:latin typeface="Century Gothic" panose="020B0502020202020204" pitchFamily="34" charset="0"/>
              </a:rPr>
              <a:t>medesime condizioni normative ed economiche del contratto di supplenza annual</a:t>
            </a:r>
            <a:r>
              <a:rPr lang="it-IT" dirty="0">
                <a:solidFill>
                  <a:schemeClr val="bg2">
                    <a:lumMod val="50000"/>
                  </a:schemeClr>
                </a:solidFill>
                <a:latin typeface="Century Gothic" panose="020B0502020202020204" pitchFamily="34" charset="0"/>
              </a:rPr>
              <a:t>e. Svolgono altresì il </a:t>
            </a:r>
            <a:r>
              <a:rPr lang="it-IT" b="1" dirty="0">
                <a:solidFill>
                  <a:schemeClr val="bg2">
                    <a:lumMod val="50000"/>
                  </a:schemeClr>
                </a:solidFill>
                <a:latin typeface="Century Gothic" panose="020B0502020202020204" pitchFamily="34" charset="0"/>
              </a:rPr>
              <a:t>progetto di ricerca-azione </a:t>
            </a:r>
            <a:r>
              <a:rPr lang="it-IT" dirty="0">
                <a:solidFill>
                  <a:schemeClr val="bg2">
                    <a:lumMod val="50000"/>
                  </a:schemeClr>
                </a:solidFill>
                <a:latin typeface="Century Gothic" panose="020B0502020202020204" pitchFamily="34" charset="0"/>
              </a:rPr>
              <a:t>di cui agli articoli 10, comma 2, e 11, comma 2, del decreto legislativo. L'ammissione ai predetti percorsi </a:t>
            </a:r>
            <a:r>
              <a:rPr lang="it-IT" b="1" dirty="0">
                <a:solidFill>
                  <a:schemeClr val="bg2">
                    <a:lumMod val="50000"/>
                  </a:schemeClr>
                </a:solidFill>
                <a:latin typeface="Century Gothic" panose="020B0502020202020204" pitchFamily="34" charset="0"/>
              </a:rPr>
              <a:t>comporta la cancellazione da tutte le graduatorie di merito regionali</a:t>
            </a:r>
            <a:r>
              <a:rPr lang="it-IT" dirty="0">
                <a:solidFill>
                  <a:schemeClr val="bg2">
                    <a:lumMod val="50000"/>
                  </a:schemeClr>
                </a:solidFill>
                <a:latin typeface="Century Gothic" panose="020B0502020202020204" pitchFamily="34" charset="0"/>
              </a:rPr>
              <a:t>, nonché </a:t>
            </a:r>
            <a:r>
              <a:rPr lang="it-IT" b="1" dirty="0">
                <a:solidFill>
                  <a:schemeClr val="bg2">
                    <a:lumMod val="50000"/>
                  </a:schemeClr>
                </a:solidFill>
                <a:latin typeface="Century Gothic" panose="020B0502020202020204" pitchFamily="34" charset="0"/>
              </a:rPr>
              <a:t>da tutte le graduatorie ad esaurimento e di istituto, per ogni classe di concorso e tipologia di posto</a:t>
            </a:r>
          </a:p>
          <a:p>
            <a:pPr algn="just"/>
            <a:r>
              <a:rPr lang="it-IT" dirty="0">
                <a:solidFill>
                  <a:schemeClr val="bg2">
                    <a:lumMod val="50000"/>
                  </a:schemeClr>
                </a:solidFill>
                <a:latin typeface="Century Gothic" panose="020B0502020202020204" pitchFamily="34" charset="0"/>
              </a:rPr>
              <a:t>Per i partecipanti al percorso annuale è prevista la presenza del solo </a:t>
            </a:r>
            <a:r>
              <a:rPr lang="it-IT" b="1" dirty="0">
                <a:solidFill>
                  <a:schemeClr val="bg2">
                    <a:lumMod val="50000"/>
                  </a:schemeClr>
                </a:solidFill>
                <a:latin typeface="Century Gothic" panose="020B0502020202020204" pitchFamily="34" charset="0"/>
              </a:rPr>
              <a:t>tutor scolastico</a:t>
            </a:r>
          </a:p>
        </p:txBody>
      </p:sp>
    </p:spTree>
    <p:extLst>
      <p:ext uri="{BB962C8B-B14F-4D97-AF65-F5344CB8AC3E}">
        <p14:creationId xmlns:p14="http://schemas.microsoft.com/office/powerpoint/2010/main" val="4152844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7417" y="322470"/>
            <a:ext cx="9875520" cy="1091095"/>
          </a:xfrm>
        </p:spPr>
        <p:txBody>
          <a:bodyPr/>
          <a:lstStyle/>
          <a:p>
            <a:pPr algn="ctr"/>
            <a:r>
              <a:rPr lang="it-IT" b="1" dirty="0">
                <a:solidFill>
                  <a:schemeClr val="bg2">
                    <a:lumMod val="50000"/>
                  </a:schemeClr>
                </a:solidFill>
                <a:latin typeface="Century Gothic" panose="020B0502020202020204" pitchFamily="34" charset="0"/>
              </a:rPr>
              <a:t>ADEMPIMENTI PER I DOCENTI FIT</a:t>
            </a:r>
          </a:p>
        </p:txBody>
      </p:sp>
      <p:sp>
        <p:nvSpPr>
          <p:cNvPr id="3" name="Segnaposto contenuto 2"/>
          <p:cNvSpPr>
            <a:spLocks noGrp="1"/>
          </p:cNvSpPr>
          <p:nvPr>
            <p:ph idx="1"/>
          </p:nvPr>
        </p:nvSpPr>
        <p:spPr>
          <a:xfrm>
            <a:off x="432904" y="1475410"/>
            <a:ext cx="11167166" cy="5080000"/>
          </a:xfrm>
        </p:spPr>
        <p:txBody>
          <a:bodyPr>
            <a:noAutofit/>
          </a:bodyPr>
          <a:lstStyle/>
          <a:p>
            <a:pPr marL="45720" indent="0" algn="just">
              <a:buNone/>
            </a:pPr>
            <a:r>
              <a:rPr lang="it-IT" sz="2400" dirty="0">
                <a:solidFill>
                  <a:schemeClr val="bg2">
                    <a:lumMod val="50000"/>
                  </a:schemeClr>
                </a:solidFill>
                <a:latin typeface="Century Gothic" panose="020B0502020202020204" pitchFamily="34" charset="0"/>
              </a:rPr>
              <a:t>Gli adempimenti previsti dal D.M. 984/2017 per i docenti ammessi al percorso annuale di formazione sono i seguenti:</a:t>
            </a:r>
          </a:p>
          <a:p>
            <a:pPr algn="just"/>
            <a:r>
              <a:rPr lang="it-IT" sz="2400" dirty="0">
                <a:solidFill>
                  <a:schemeClr val="bg2">
                    <a:lumMod val="50000"/>
                  </a:schemeClr>
                </a:solidFill>
                <a:latin typeface="Century Gothic" panose="020B0502020202020204" pitchFamily="34" charset="0"/>
              </a:rPr>
              <a:t>svolgimento di almeno </a:t>
            </a:r>
            <a:r>
              <a:rPr lang="it-IT" sz="2400" b="1" dirty="0">
                <a:solidFill>
                  <a:schemeClr val="bg2">
                    <a:lumMod val="50000"/>
                  </a:schemeClr>
                </a:solidFill>
                <a:latin typeface="Century Gothic" panose="020B0502020202020204" pitchFamily="34" charset="0"/>
              </a:rPr>
              <a:t>180 giorni di servizio </a:t>
            </a:r>
            <a:r>
              <a:rPr lang="it-IT" sz="2400" dirty="0">
                <a:solidFill>
                  <a:schemeClr val="bg2">
                    <a:lumMod val="50000"/>
                  </a:schemeClr>
                </a:solidFill>
                <a:latin typeface="Century Gothic" panose="020B0502020202020204" pitchFamily="34" charset="0"/>
              </a:rPr>
              <a:t>effettivamente prestato, dei quali almeno </a:t>
            </a:r>
            <a:r>
              <a:rPr lang="it-IT" sz="2400" b="1" dirty="0">
                <a:solidFill>
                  <a:schemeClr val="bg2">
                    <a:lumMod val="50000"/>
                  </a:schemeClr>
                </a:solidFill>
                <a:latin typeface="Century Gothic" panose="020B0502020202020204" pitchFamily="34" charset="0"/>
              </a:rPr>
              <a:t>120 giorni per l’attività didattica </a:t>
            </a:r>
            <a:r>
              <a:rPr lang="it-IT" sz="2400" dirty="0">
                <a:solidFill>
                  <a:schemeClr val="bg2">
                    <a:lumMod val="50000"/>
                  </a:schemeClr>
                </a:solidFill>
                <a:latin typeface="Century Gothic" panose="020B0502020202020204" pitchFamily="34" charset="0"/>
              </a:rPr>
              <a:t>(art.10 comma 1);</a:t>
            </a:r>
          </a:p>
          <a:p>
            <a:pPr algn="just"/>
            <a:r>
              <a:rPr lang="it-IT" sz="2400" dirty="0">
                <a:solidFill>
                  <a:schemeClr val="bg2">
                    <a:lumMod val="50000"/>
                  </a:schemeClr>
                </a:solidFill>
                <a:latin typeface="Century Gothic" panose="020B0502020202020204" pitchFamily="34" charset="0"/>
              </a:rPr>
              <a:t>redazione della </a:t>
            </a:r>
            <a:r>
              <a:rPr lang="it-IT" sz="2400" b="1" dirty="0">
                <a:solidFill>
                  <a:schemeClr val="bg2">
                    <a:lumMod val="50000"/>
                  </a:schemeClr>
                </a:solidFill>
                <a:latin typeface="Century Gothic" panose="020B0502020202020204" pitchFamily="34" charset="0"/>
              </a:rPr>
              <a:t>progettazione didattica annuale</a:t>
            </a:r>
            <a:r>
              <a:rPr lang="it-IT" sz="2400" dirty="0">
                <a:solidFill>
                  <a:schemeClr val="bg2">
                    <a:lumMod val="50000"/>
                  </a:schemeClr>
                </a:solidFill>
                <a:latin typeface="Century Gothic" panose="020B0502020202020204" pitchFamily="34" charset="0"/>
              </a:rPr>
              <a:t> con l’assistenza del tutor (art. 5)</a:t>
            </a:r>
          </a:p>
          <a:p>
            <a:pPr algn="just"/>
            <a:r>
              <a:rPr lang="it-IT" sz="2400" dirty="0">
                <a:solidFill>
                  <a:schemeClr val="bg2">
                    <a:lumMod val="50000"/>
                  </a:schemeClr>
                </a:solidFill>
                <a:latin typeface="Century Gothic" panose="020B0502020202020204" pitchFamily="34" charset="0"/>
              </a:rPr>
              <a:t>elaborazione di un </a:t>
            </a:r>
            <a:r>
              <a:rPr lang="it-IT" sz="2400" b="1" dirty="0">
                <a:solidFill>
                  <a:schemeClr val="bg2">
                    <a:lumMod val="50000"/>
                  </a:schemeClr>
                </a:solidFill>
                <a:latin typeface="Century Gothic" panose="020B0502020202020204" pitchFamily="34" charset="0"/>
              </a:rPr>
              <a:t>progetto di ricerca-azione </a:t>
            </a:r>
            <a:r>
              <a:rPr lang="it-IT" sz="2400" dirty="0">
                <a:solidFill>
                  <a:schemeClr val="bg2">
                    <a:lumMod val="50000"/>
                  </a:schemeClr>
                </a:solidFill>
                <a:latin typeface="Century Gothic" panose="020B0502020202020204" pitchFamily="34" charset="0"/>
              </a:rPr>
              <a:t>(art.4 )</a:t>
            </a:r>
          </a:p>
          <a:p>
            <a:pPr algn="just"/>
            <a:r>
              <a:rPr lang="it-IT" sz="2400" b="1" dirty="0">
                <a:solidFill>
                  <a:schemeClr val="bg2">
                    <a:lumMod val="50000"/>
                  </a:schemeClr>
                </a:solidFill>
                <a:latin typeface="Century Gothic" panose="020B0502020202020204" pitchFamily="34" charset="0"/>
              </a:rPr>
              <a:t>verifiche in itinere</a:t>
            </a:r>
            <a:r>
              <a:rPr lang="it-IT" sz="2400" dirty="0">
                <a:solidFill>
                  <a:schemeClr val="bg2">
                    <a:lumMod val="50000"/>
                  </a:schemeClr>
                </a:solidFill>
                <a:latin typeface="Century Gothic" panose="020B0502020202020204" pitchFamily="34" charset="0"/>
              </a:rPr>
              <a:t>, a cui sono dedicate </a:t>
            </a:r>
            <a:r>
              <a:rPr lang="it-IT" sz="2400" b="1" dirty="0">
                <a:solidFill>
                  <a:schemeClr val="bg2">
                    <a:lumMod val="50000"/>
                  </a:schemeClr>
                </a:solidFill>
                <a:latin typeface="Century Gothic" panose="020B0502020202020204" pitchFamily="34" charset="0"/>
              </a:rPr>
              <a:t>almeno 24 ore </a:t>
            </a:r>
            <a:r>
              <a:rPr lang="it-IT" sz="2400" dirty="0">
                <a:solidFill>
                  <a:schemeClr val="bg2">
                    <a:lumMod val="50000"/>
                  </a:schemeClr>
                </a:solidFill>
                <a:latin typeface="Century Gothic" panose="020B0502020202020204" pitchFamily="34" charset="0"/>
              </a:rPr>
              <a:t>(art.6);</a:t>
            </a:r>
          </a:p>
          <a:p>
            <a:pPr algn="just"/>
            <a:r>
              <a:rPr lang="it-IT" sz="2400" b="1" dirty="0">
                <a:solidFill>
                  <a:schemeClr val="bg2">
                    <a:lumMod val="50000"/>
                  </a:schemeClr>
                </a:solidFill>
                <a:latin typeface="Century Gothic" panose="020B0502020202020204" pitchFamily="34" charset="0"/>
              </a:rPr>
              <a:t>predisposizione del portfolio professionale</a:t>
            </a:r>
            <a:r>
              <a:rPr lang="it-IT" sz="2400" dirty="0">
                <a:solidFill>
                  <a:schemeClr val="bg2">
                    <a:lumMod val="50000"/>
                  </a:schemeClr>
                </a:solidFill>
                <a:latin typeface="Century Gothic" panose="020B0502020202020204" pitchFamily="34" charset="0"/>
              </a:rPr>
              <a:t>, comprensivo del bilancio di competenze iniziale e finale e del piano di sviluppo professionale (art.7);</a:t>
            </a:r>
          </a:p>
          <a:p>
            <a:pPr algn="just"/>
            <a:r>
              <a:rPr lang="it-IT" sz="2400" b="1" dirty="0">
                <a:solidFill>
                  <a:schemeClr val="bg2">
                    <a:lumMod val="50000"/>
                  </a:schemeClr>
                </a:solidFill>
                <a:latin typeface="Century Gothic" panose="020B0502020202020204" pitchFamily="34" charset="0"/>
              </a:rPr>
              <a:t>valutazione finale </a:t>
            </a:r>
            <a:r>
              <a:rPr lang="it-IT" sz="2400" dirty="0">
                <a:solidFill>
                  <a:schemeClr val="bg2">
                    <a:lumMod val="50000"/>
                  </a:schemeClr>
                </a:solidFill>
                <a:latin typeface="Century Gothic" panose="020B0502020202020204" pitchFamily="34" charset="0"/>
              </a:rPr>
              <a:t>(art.10).</a:t>
            </a:r>
          </a:p>
        </p:txBody>
      </p:sp>
    </p:spTree>
    <p:extLst>
      <p:ext uri="{BB962C8B-B14F-4D97-AF65-F5344CB8AC3E}">
        <p14:creationId xmlns:p14="http://schemas.microsoft.com/office/powerpoint/2010/main" val="2816532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7417" y="322471"/>
            <a:ext cx="9875520" cy="737704"/>
          </a:xfrm>
        </p:spPr>
        <p:txBody>
          <a:bodyPr/>
          <a:lstStyle/>
          <a:p>
            <a:pPr algn="ctr"/>
            <a:r>
              <a:rPr lang="it-IT" b="1" dirty="0">
                <a:solidFill>
                  <a:schemeClr val="bg2">
                    <a:lumMod val="50000"/>
                  </a:schemeClr>
                </a:solidFill>
                <a:latin typeface="Century Gothic" panose="020B0502020202020204" pitchFamily="34" charset="0"/>
              </a:rPr>
              <a:t>ADEMPIMENTI PER LA SCUOLA</a:t>
            </a:r>
          </a:p>
        </p:txBody>
      </p:sp>
      <p:sp>
        <p:nvSpPr>
          <p:cNvPr id="3" name="Segnaposto contenuto 2"/>
          <p:cNvSpPr>
            <a:spLocks noGrp="1"/>
          </p:cNvSpPr>
          <p:nvPr>
            <p:ph idx="1"/>
          </p:nvPr>
        </p:nvSpPr>
        <p:spPr>
          <a:xfrm>
            <a:off x="432904" y="1113183"/>
            <a:ext cx="11167166" cy="5442227"/>
          </a:xfrm>
        </p:spPr>
        <p:txBody>
          <a:bodyPr>
            <a:noAutofit/>
          </a:bodyPr>
          <a:lstStyle/>
          <a:p>
            <a:pPr marL="45720" indent="0" algn="just">
              <a:buNone/>
            </a:pPr>
            <a:r>
              <a:rPr lang="it-IT" sz="2800" dirty="0">
                <a:solidFill>
                  <a:schemeClr val="bg2">
                    <a:lumMod val="50000"/>
                  </a:schemeClr>
                </a:solidFill>
              </a:rPr>
              <a:t>Gli adempimenti previsti dal medesimo D.M. per le istituzioni scolastiche che accolgono i docenti ammessi al percorso annuale di formazione) sono i seguenti:</a:t>
            </a:r>
          </a:p>
          <a:p>
            <a:pPr algn="just"/>
            <a:r>
              <a:rPr lang="it-IT" sz="2800" b="1" dirty="0">
                <a:solidFill>
                  <a:schemeClr val="bg2">
                    <a:lumMod val="50000"/>
                  </a:schemeClr>
                </a:solidFill>
              </a:rPr>
              <a:t>assegnazione del tutor </a:t>
            </a:r>
            <a:r>
              <a:rPr lang="it-IT" sz="2800" dirty="0">
                <a:solidFill>
                  <a:schemeClr val="bg2">
                    <a:lumMod val="50000"/>
                  </a:schemeClr>
                </a:solidFill>
              </a:rPr>
              <a:t>(art.8); </a:t>
            </a:r>
          </a:p>
          <a:p>
            <a:pPr algn="just"/>
            <a:r>
              <a:rPr lang="it-IT" sz="2800" b="1" dirty="0">
                <a:solidFill>
                  <a:schemeClr val="bg2">
                    <a:lumMod val="50000"/>
                  </a:schemeClr>
                </a:solidFill>
              </a:rPr>
              <a:t>istituzione della Commissione di valutazione </a:t>
            </a:r>
            <a:r>
              <a:rPr lang="it-IT" sz="2800" dirty="0">
                <a:solidFill>
                  <a:schemeClr val="bg2">
                    <a:lumMod val="50000"/>
                  </a:schemeClr>
                </a:solidFill>
              </a:rPr>
              <a:t>(art.9);</a:t>
            </a:r>
          </a:p>
          <a:p>
            <a:pPr algn="just"/>
            <a:r>
              <a:rPr lang="it-IT" sz="2800" b="1" dirty="0">
                <a:solidFill>
                  <a:schemeClr val="bg2">
                    <a:lumMod val="50000"/>
                  </a:schemeClr>
                </a:solidFill>
              </a:rPr>
              <a:t>presentazione da parte del dirigente scolastico di una relazione per ogni docente</a:t>
            </a:r>
            <a:r>
              <a:rPr lang="it-IT" sz="2800" dirty="0">
                <a:solidFill>
                  <a:schemeClr val="bg2">
                    <a:lumMod val="50000"/>
                  </a:schemeClr>
                </a:solidFill>
              </a:rPr>
              <a:t>, comprensiva della documentazione delle attività di formazione, delle forme di tutoring, e di ogni altro elemento informativo o evidenza utile all'espressione del parere;</a:t>
            </a:r>
          </a:p>
          <a:p>
            <a:pPr algn="just"/>
            <a:r>
              <a:rPr lang="it-IT" sz="2800" b="1" dirty="0">
                <a:solidFill>
                  <a:schemeClr val="bg2">
                    <a:lumMod val="50000"/>
                  </a:schemeClr>
                </a:solidFill>
              </a:rPr>
              <a:t>trasmissione</a:t>
            </a:r>
            <a:r>
              <a:rPr lang="it-IT" sz="2800" dirty="0">
                <a:solidFill>
                  <a:schemeClr val="bg2">
                    <a:lumMod val="50000"/>
                  </a:schemeClr>
                </a:solidFill>
              </a:rPr>
              <a:t>, da parte del dirigente scolastico, </a:t>
            </a:r>
            <a:r>
              <a:rPr lang="it-IT" sz="2800" b="1" dirty="0">
                <a:solidFill>
                  <a:schemeClr val="bg2">
                    <a:lumMod val="50000"/>
                  </a:schemeClr>
                </a:solidFill>
              </a:rPr>
              <a:t>alla Commissione della documentazione </a:t>
            </a:r>
            <a:r>
              <a:rPr lang="it-IT" sz="2800" dirty="0">
                <a:solidFill>
                  <a:schemeClr val="bg2">
                    <a:lumMod val="50000"/>
                  </a:schemeClr>
                </a:solidFill>
              </a:rPr>
              <a:t>contenuta nel portfolio professionale del docente, almeno cinque giorni prima della data fissata per il colloquio. </a:t>
            </a:r>
          </a:p>
        </p:txBody>
      </p:sp>
    </p:spTree>
    <p:extLst>
      <p:ext uri="{BB962C8B-B14F-4D97-AF65-F5344CB8AC3E}">
        <p14:creationId xmlns:p14="http://schemas.microsoft.com/office/powerpoint/2010/main" val="299431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3000" y="260626"/>
            <a:ext cx="9875520" cy="777461"/>
          </a:xfrm>
        </p:spPr>
        <p:txBody>
          <a:bodyPr>
            <a:normAutofit/>
          </a:bodyPr>
          <a:lstStyle/>
          <a:p>
            <a:pPr algn="ctr"/>
            <a:r>
              <a:rPr lang="it-IT" sz="3200" b="1" dirty="0">
                <a:solidFill>
                  <a:schemeClr val="bg2">
                    <a:lumMod val="50000"/>
                  </a:schemeClr>
                </a:solidFill>
                <a:latin typeface="Century Gothic" panose="020B0502020202020204" pitchFamily="34" charset="0"/>
              </a:rPr>
              <a:t>PROGETTO DI RICERCA - AZIONE</a:t>
            </a:r>
          </a:p>
        </p:txBody>
      </p:sp>
      <p:sp>
        <p:nvSpPr>
          <p:cNvPr id="3" name="Segnaposto contenuto 2"/>
          <p:cNvSpPr>
            <a:spLocks noGrp="1"/>
          </p:cNvSpPr>
          <p:nvPr>
            <p:ph idx="1"/>
          </p:nvPr>
        </p:nvSpPr>
        <p:spPr>
          <a:xfrm>
            <a:off x="348974" y="1122017"/>
            <a:ext cx="11573565" cy="5610087"/>
          </a:xfrm>
        </p:spPr>
        <p:txBody>
          <a:bodyPr>
            <a:normAutofit/>
          </a:bodyPr>
          <a:lstStyle/>
          <a:p>
            <a:pPr marL="45720" indent="0" algn="just">
              <a:buNone/>
            </a:pPr>
            <a:r>
              <a:rPr lang="it-IT" sz="1800" dirty="0">
                <a:solidFill>
                  <a:schemeClr val="bg2">
                    <a:lumMod val="50000"/>
                  </a:schemeClr>
                </a:solidFill>
                <a:latin typeface="Century Gothic" panose="020B0502020202020204" pitchFamily="34" charset="0"/>
              </a:rPr>
              <a:t>Il progetto di ricerca-azione per il percorso annuale </a:t>
            </a:r>
            <a:r>
              <a:rPr lang="it-IT" sz="1800" b="1" dirty="0">
                <a:solidFill>
                  <a:schemeClr val="bg2">
                    <a:lumMod val="50000"/>
                  </a:schemeClr>
                </a:solidFill>
                <a:latin typeface="Century Gothic" panose="020B0502020202020204" pitchFamily="34" charset="0"/>
              </a:rPr>
              <a:t>è strutturato in relazione a</a:t>
            </a:r>
            <a:r>
              <a:rPr lang="it-IT" sz="1800" dirty="0">
                <a:solidFill>
                  <a:schemeClr val="bg2">
                    <a:lumMod val="50000"/>
                  </a:schemeClr>
                </a:solidFill>
                <a:latin typeface="Century Gothic" panose="020B0502020202020204" pitchFamily="34" charset="0"/>
              </a:rPr>
              <a:t>:</a:t>
            </a:r>
          </a:p>
          <a:p>
            <a:pPr algn="just"/>
            <a:r>
              <a:rPr lang="it-IT" sz="1800" dirty="0">
                <a:solidFill>
                  <a:schemeClr val="bg2">
                    <a:lumMod val="50000"/>
                  </a:schemeClr>
                </a:solidFill>
                <a:latin typeface="Century Gothic" panose="020B0502020202020204" pitchFamily="34" charset="0"/>
              </a:rPr>
              <a:t>analisi dei bisogni e delle esigenze di istruzione, formative ed educative sulla base dell'analisi del contesto scolastico;</a:t>
            </a:r>
          </a:p>
          <a:p>
            <a:pPr algn="just"/>
            <a:r>
              <a:rPr lang="it-IT" sz="1800" dirty="0">
                <a:solidFill>
                  <a:schemeClr val="bg2">
                    <a:lumMod val="50000"/>
                  </a:schemeClr>
                </a:solidFill>
                <a:latin typeface="Century Gothic" panose="020B0502020202020204" pitchFamily="34" charset="0"/>
              </a:rPr>
              <a:t>individuazione degli obiettivi e dei risultati di apprendimento, formativi ed educativi;</a:t>
            </a:r>
          </a:p>
          <a:p>
            <a:pPr algn="just"/>
            <a:r>
              <a:rPr lang="it-IT" sz="1800" dirty="0">
                <a:solidFill>
                  <a:schemeClr val="bg2">
                    <a:lumMod val="50000"/>
                  </a:schemeClr>
                </a:solidFill>
                <a:latin typeface="Century Gothic" panose="020B0502020202020204" pitchFamily="34" charset="0"/>
              </a:rPr>
              <a:t>pianificazione delle attività, dell'ambiente di apprendimento, della gestione del gruppo, delle scelte didattiche e degli strumenti in coerenza con assunti e teorie sul processo di insegnamento-apprendimento;</a:t>
            </a:r>
          </a:p>
          <a:p>
            <a:pPr algn="just"/>
            <a:r>
              <a:rPr lang="it-IT" sz="1800" dirty="0">
                <a:solidFill>
                  <a:schemeClr val="bg2">
                    <a:lumMod val="50000"/>
                  </a:schemeClr>
                </a:solidFill>
                <a:latin typeface="Century Gothic" panose="020B0502020202020204" pitchFamily="34" charset="0"/>
              </a:rPr>
              <a:t>realizzazione dell'attività progettata;</a:t>
            </a:r>
          </a:p>
          <a:p>
            <a:pPr algn="just"/>
            <a:r>
              <a:rPr lang="it-IT" sz="1800" dirty="0">
                <a:solidFill>
                  <a:schemeClr val="bg2">
                    <a:lumMod val="50000"/>
                  </a:schemeClr>
                </a:solidFill>
                <a:latin typeface="Century Gothic" panose="020B0502020202020204" pitchFamily="34" charset="0"/>
              </a:rPr>
              <a:t>osservazione delle azioni e individuazione degli strumenti per monitorare in itinere e alla fine del processo di apprendimento;</a:t>
            </a:r>
          </a:p>
          <a:p>
            <a:pPr algn="just"/>
            <a:r>
              <a:rPr lang="it-IT" sz="1800" dirty="0">
                <a:solidFill>
                  <a:schemeClr val="bg2">
                    <a:lumMod val="50000"/>
                  </a:schemeClr>
                </a:solidFill>
                <a:latin typeface="Century Gothic" panose="020B0502020202020204" pitchFamily="34" charset="0"/>
              </a:rPr>
              <a:t>documentazione e riflessione professionale in relazione al percorso e alla valutazione dei risultati.</a:t>
            </a:r>
          </a:p>
          <a:p>
            <a:pPr marL="45720" indent="0" algn="just">
              <a:buNone/>
            </a:pPr>
            <a:r>
              <a:rPr lang="it-IT" sz="1800" dirty="0">
                <a:solidFill>
                  <a:schemeClr val="bg2">
                    <a:lumMod val="50000"/>
                  </a:schemeClr>
                </a:solidFill>
                <a:latin typeface="Century Gothic" panose="020B0502020202020204" pitchFamily="34" charset="0"/>
              </a:rPr>
              <a:t>Il contenuto del </a:t>
            </a:r>
            <a:r>
              <a:rPr lang="it-IT" sz="1800" b="1" dirty="0">
                <a:solidFill>
                  <a:schemeClr val="bg2">
                    <a:lumMod val="50000"/>
                  </a:schemeClr>
                </a:solidFill>
                <a:latin typeface="Century Gothic" panose="020B0502020202020204" pitchFamily="34" charset="0"/>
              </a:rPr>
              <a:t>progetto</a:t>
            </a:r>
            <a:r>
              <a:rPr lang="it-IT" sz="1800" dirty="0">
                <a:solidFill>
                  <a:schemeClr val="bg2">
                    <a:lumMod val="50000"/>
                  </a:schemeClr>
                </a:solidFill>
                <a:latin typeface="Century Gothic" panose="020B0502020202020204" pitchFamily="34" charset="0"/>
              </a:rPr>
              <a:t> di ricerca-azione per il percorso annuale </a:t>
            </a:r>
            <a:r>
              <a:rPr lang="it-IT" sz="1800" b="1" dirty="0">
                <a:solidFill>
                  <a:schemeClr val="bg2">
                    <a:lumMod val="50000"/>
                  </a:schemeClr>
                </a:solidFill>
                <a:latin typeface="Century Gothic" panose="020B0502020202020204" pitchFamily="34" charset="0"/>
              </a:rPr>
              <a:t>è proposto dal docente e dal tutor al dirigente scolastico</a:t>
            </a:r>
            <a:r>
              <a:rPr lang="it-IT" sz="1800" dirty="0">
                <a:solidFill>
                  <a:schemeClr val="bg2">
                    <a:lumMod val="50000"/>
                  </a:schemeClr>
                </a:solidFill>
                <a:latin typeface="Century Gothic" panose="020B0502020202020204" pitchFamily="34" charset="0"/>
              </a:rPr>
              <a:t>. </a:t>
            </a:r>
            <a:r>
              <a:rPr lang="it-IT" sz="1800" b="1" dirty="0">
                <a:solidFill>
                  <a:schemeClr val="bg2">
                    <a:lumMod val="50000"/>
                  </a:schemeClr>
                </a:solidFill>
                <a:latin typeface="Century Gothic" panose="020B0502020202020204" pitchFamily="34" charset="0"/>
              </a:rPr>
              <a:t>È coerente con l'assegnazione del docente alle classi, alle attività didattiche e al Piano triennale dell'Offerta Formativa, </a:t>
            </a:r>
            <a:r>
              <a:rPr lang="it-IT" sz="1800" dirty="0">
                <a:solidFill>
                  <a:schemeClr val="bg2">
                    <a:lumMod val="50000"/>
                  </a:schemeClr>
                </a:solidFill>
                <a:latin typeface="Century Gothic" panose="020B0502020202020204" pitchFamily="34" charset="0"/>
              </a:rPr>
              <a:t>in particolare al curricolo, della specifica istituzione scolastica, oltre che alle Indicazioni nazionali per il primo ciclo e per i licei e alle Linee guida per gli Istituti tecnici e professionali.</a:t>
            </a:r>
          </a:p>
        </p:txBody>
      </p:sp>
    </p:spTree>
    <p:extLst>
      <p:ext uri="{BB962C8B-B14F-4D97-AF65-F5344CB8AC3E}">
        <p14:creationId xmlns:p14="http://schemas.microsoft.com/office/powerpoint/2010/main" val="2814167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84356" y="318051"/>
            <a:ext cx="9875520" cy="799548"/>
          </a:xfrm>
        </p:spPr>
        <p:txBody>
          <a:bodyPr/>
          <a:lstStyle/>
          <a:p>
            <a:pPr algn="ctr"/>
            <a:r>
              <a:rPr lang="it-IT" b="1" dirty="0">
                <a:solidFill>
                  <a:schemeClr val="bg2">
                    <a:lumMod val="50000"/>
                  </a:schemeClr>
                </a:solidFill>
                <a:latin typeface="Century Gothic" panose="020B0502020202020204" pitchFamily="34" charset="0"/>
              </a:rPr>
              <a:t>VALUTAZIONE</a:t>
            </a:r>
          </a:p>
        </p:txBody>
      </p:sp>
      <p:sp>
        <p:nvSpPr>
          <p:cNvPr id="3" name="Segnaposto contenuto 2"/>
          <p:cNvSpPr>
            <a:spLocks noGrp="1"/>
          </p:cNvSpPr>
          <p:nvPr>
            <p:ph idx="1"/>
          </p:nvPr>
        </p:nvSpPr>
        <p:spPr>
          <a:xfrm>
            <a:off x="340139" y="1250120"/>
            <a:ext cx="11498469" cy="5119757"/>
          </a:xfrm>
        </p:spPr>
        <p:txBody>
          <a:bodyPr>
            <a:normAutofit/>
          </a:bodyPr>
          <a:lstStyle/>
          <a:p>
            <a:pPr marL="45720" indent="0" algn="just">
              <a:buNone/>
            </a:pPr>
            <a:r>
              <a:rPr lang="it-IT" sz="2400" dirty="0">
                <a:solidFill>
                  <a:schemeClr val="bg2">
                    <a:lumMod val="50000"/>
                  </a:schemeClr>
                </a:solidFill>
                <a:latin typeface="Century Gothic" panose="020B0502020202020204" pitchFamily="34" charset="0"/>
              </a:rPr>
              <a:t>al fine di verificare la padronanza degli standard professionali da parte dei docenti con riferimento ai seguenti aspetti:</a:t>
            </a:r>
          </a:p>
          <a:p>
            <a:pPr algn="just"/>
            <a:r>
              <a:rPr lang="it-IT" sz="2400" dirty="0">
                <a:solidFill>
                  <a:schemeClr val="bg2">
                    <a:lumMod val="50000"/>
                  </a:schemeClr>
                </a:solidFill>
                <a:latin typeface="Century Gothic" panose="020B0502020202020204" pitchFamily="34" charset="0"/>
              </a:rPr>
              <a:t>possesso e corretto esercizio delle competenze culturali, disciplinari, didattiche e metodologiche, con riferimento ai nuclei fondanti dei saperi e ai traguardi di competenza e agli obiettivi di apprendimento previsti dagli ordinamenti vigenti;</a:t>
            </a:r>
          </a:p>
          <a:p>
            <a:r>
              <a:rPr lang="it-IT" sz="2400" dirty="0">
                <a:solidFill>
                  <a:schemeClr val="bg2">
                    <a:lumMod val="50000"/>
                  </a:schemeClr>
                </a:solidFill>
                <a:latin typeface="Century Gothic" panose="020B0502020202020204" pitchFamily="34" charset="0"/>
              </a:rPr>
              <a:t>possesso e corretto esercizio delle competenze relazionali, organizzative e gestionali;</a:t>
            </a:r>
          </a:p>
          <a:p>
            <a:r>
              <a:rPr lang="it-IT" sz="2400" dirty="0">
                <a:solidFill>
                  <a:schemeClr val="bg2">
                    <a:lumMod val="50000"/>
                  </a:schemeClr>
                </a:solidFill>
                <a:latin typeface="Century Gothic" panose="020B0502020202020204" pitchFamily="34" charset="0"/>
              </a:rPr>
              <a:t>osservanza dei doveri connessi con lo status di dipendente pubblico e inerenti alla funzione docente.</a:t>
            </a:r>
          </a:p>
          <a:p>
            <a:pPr marL="45720" indent="0" algn="just">
              <a:buNone/>
            </a:pPr>
            <a:r>
              <a:rPr lang="it-IT" sz="2400" dirty="0">
                <a:solidFill>
                  <a:schemeClr val="bg2">
                    <a:lumMod val="50000"/>
                  </a:schemeClr>
                </a:solidFill>
                <a:latin typeface="Century Gothic" panose="020B0502020202020204" pitchFamily="34" charset="0"/>
              </a:rPr>
              <a:t>La valutazione ha anche il fine di verificare gli obiettivi raggiunti dal progetto di ricerca-azione</a:t>
            </a:r>
          </a:p>
        </p:txBody>
      </p:sp>
    </p:spTree>
    <p:extLst>
      <p:ext uri="{BB962C8B-B14F-4D97-AF65-F5344CB8AC3E}">
        <p14:creationId xmlns:p14="http://schemas.microsoft.com/office/powerpoint/2010/main" val="581036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3000" y="609600"/>
            <a:ext cx="9875520" cy="962991"/>
          </a:xfrm>
        </p:spPr>
        <p:txBody>
          <a:bodyPr/>
          <a:lstStyle/>
          <a:p>
            <a:pPr algn="ctr"/>
            <a:r>
              <a:rPr lang="it-IT" b="1" dirty="0">
                <a:solidFill>
                  <a:schemeClr val="bg2">
                    <a:lumMod val="50000"/>
                  </a:schemeClr>
                </a:solidFill>
                <a:latin typeface="Century Gothic" panose="020B0502020202020204" pitchFamily="34" charset="0"/>
              </a:rPr>
              <a:t>VERIFICHE IN ITINERE</a:t>
            </a:r>
          </a:p>
        </p:txBody>
      </p:sp>
      <p:sp>
        <p:nvSpPr>
          <p:cNvPr id="3" name="Segnaposto contenuto 2"/>
          <p:cNvSpPr>
            <a:spLocks noGrp="1"/>
          </p:cNvSpPr>
          <p:nvPr>
            <p:ph idx="1"/>
          </p:nvPr>
        </p:nvSpPr>
        <p:spPr>
          <a:xfrm>
            <a:off x="454991" y="2057400"/>
            <a:ext cx="11246679" cy="4038600"/>
          </a:xfrm>
        </p:spPr>
        <p:txBody>
          <a:bodyPr/>
          <a:lstStyle/>
          <a:p>
            <a:pPr algn="just"/>
            <a:r>
              <a:rPr lang="it-IT" dirty="0">
                <a:solidFill>
                  <a:schemeClr val="bg2">
                    <a:lumMod val="50000"/>
                  </a:schemeClr>
                </a:solidFill>
                <a:latin typeface="Century Gothic" panose="020B0502020202020204" pitchFamily="34" charset="0"/>
              </a:rPr>
              <a:t>Sono previste attività di osservazione in classe a cura dei tutor, finalizzate al miglioramento delle pratiche didattiche e alla riflessione condivisa sugli aspetti salienti dell'azione di insegnamento. Le osservazioni sono focalizzate sulle modalità di conduzione delle attività di insegnamento, sul sostegno alle motivazioni degli allievi, sulla costruzione di climi positivi e motivanti, sulle modalità di verifica formativa degli apprendimenti.</a:t>
            </a:r>
          </a:p>
          <a:p>
            <a:endParaRPr lang="it-IT" dirty="0">
              <a:solidFill>
                <a:schemeClr val="bg2">
                  <a:lumMod val="50000"/>
                </a:schemeClr>
              </a:solidFill>
              <a:latin typeface="Century Gothic" panose="020B0502020202020204" pitchFamily="34" charset="0"/>
            </a:endParaRPr>
          </a:p>
          <a:p>
            <a:pPr algn="just"/>
            <a:r>
              <a:rPr lang="it-IT" dirty="0">
                <a:solidFill>
                  <a:schemeClr val="bg2">
                    <a:lumMod val="50000"/>
                  </a:schemeClr>
                </a:solidFill>
                <a:latin typeface="Century Gothic" panose="020B0502020202020204" pitchFamily="34" charset="0"/>
              </a:rPr>
              <a:t>Le sequenze di osservazione sono oggetto di progettazione preventiva e di successivo confronto e rielaborazione con il tutor e sono oggetto di specifica relazione del docente partecipante al percorso FIT o al percorso annuale</a:t>
            </a:r>
            <a:r>
              <a:rPr lang="it-IT" b="1" dirty="0">
                <a:solidFill>
                  <a:schemeClr val="bg2">
                    <a:lumMod val="50000"/>
                  </a:schemeClr>
                </a:solidFill>
                <a:latin typeface="Century Gothic" panose="020B0502020202020204" pitchFamily="34" charset="0"/>
              </a:rPr>
              <a:t>. Alle attività di osservazione sono dedicate almeno 24 ore.</a:t>
            </a:r>
          </a:p>
        </p:txBody>
      </p:sp>
    </p:spTree>
    <p:extLst>
      <p:ext uri="{BB962C8B-B14F-4D97-AF65-F5344CB8AC3E}">
        <p14:creationId xmlns:p14="http://schemas.microsoft.com/office/powerpoint/2010/main" val="658890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a:solidFill>
                  <a:schemeClr val="bg2">
                    <a:lumMod val="50000"/>
                  </a:schemeClr>
                </a:solidFill>
                <a:latin typeface="Century Gothic" panose="020B0502020202020204" pitchFamily="34" charset="0"/>
              </a:rPr>
              <a:t>PORTFOLIO PROFESSIONALE</a:t>
            </a:r>
          </a:p>
        </p:txBody>
      </p:sp>
      <p:sp>
        <p:nvSpPr>
          <p:cNvPr id="3" name="Segnaposto contenuto 2"/>
          <p:cNvSpPr>
            <a:spLocks noGrp="1"/>
          </p:cNvSpPr>
          <p:nvPr>
            <p:ph idx="1"/>
          </p:nvPr>
        </p:nvSpPr>
        <p:spPr>
          <a:xfrm>
            <a:off x="803965" y="1911626"/>
            <a:ext cx="10759663" cy="4038600"/>
          </a:xfrm>
        </p:spPr>
        <p:txBody>
          <a:bodyPr>
            <a:normAutofit/>
          </a:bodyPr>
          <a:lstStyle/>
          <a:p>
            <a:pPr marL="45720" indent="0" algn="just">
              <a:buNone/>
            </a:pPr>
            <a:r>
              <a:rPr lang="it-IT" dirty="0">
                <a:solidFill>
                  <a:schemeClr val="bg2">
                    <a:lumMod val="50000"/>
                  </a:schemeClr>
                </a:solidFill>
                <a:latin typeface="Century Gothic" panose="020B0502020202020204" pitchFamily="34" charset="0"/>
              </a:rPr>
              <a:t>Nel corso del percorso FIT annuale, il docente cura la predisposizione di un portfolio professionale, in formato digitale, che dovrà contenere:</a:t>
            </a:r>
          </a:p>
          <a:p>
            <a:pPr algn="just"/>
            <a:r>
              <a:rPr lang="it-IT" dirty="0">
                <a:solidFill>
                  <a:schemeClr val="bg2">
                    <a:lumMod val="50000"/>
                  </a:schemeClr>
                </a:solidFill>
                <a:latin typeface="Century Gothic" panose="020B0502020202020204" pitchFamily="34" charset="0"/>
              </a:rPr>
              <a:t>il curriculum formativo e professionale;</a:t>
            </a:r>
          </a:p>
          <a:p>
            <a:pPr algn="just"/>
            <a:r>
              <a:rPr lang="it-IT" dirty="0">
                <a:solidFill>
                  <a:schemeClr val="bg2">
                    <a:lumMod val="50000"/>
                  </a:schemeClr>
                </a:solidFill>
                <a:latin typeface="Century Gothic" panose="020B0502020202020204" pitchFamily="34" charset="0"/>
              </a:rPr>
              <a:t>il bilancio delle competenze, da redigersi all'inizio e al termine del percorso;</a:t>
            </a:r>
          </a:p>
          <a:p>
            <a:pPr algn="just"/>
            <a:r>
              <a:rPr lang="it-IT" dirty="0">
                <a:solidFill>
                  <a:schemeClr val="bg2">
                    <a:lumMod val="50000"/>
                  </a:schemeClr>
                </a:solidFill>
                <a:latin typeface="Century Gothic" panose="020B0502020202020204" pitchFamily="34" charset="0"/>
              </a:rPr>
              <a:t>la progettazione didattica, le attività didattiche svolte, le azioni di verifica intraprese;</a:t>
            </a:r>
          </a:p>
          <a:p>
            <a:pPr algn="just"/>
            <a:r>
              <a:rPr lang="it-IT" dirty="0">
                <a:solidFill>
                  <a:schemeClr val="bg2">
                    <a:lumMod val="50000"/>
                  </a:schemeClr>
                </a:solidFill>
                <a:latin typeface="Century Gothic" panose="020B0502020202020204" pitchFamily="34" charset="0"/>
              </a:rPr>
              <a:t>il progetto di ricerca-azione;</a:t>
            </a:r>
          </a:p>
          <a:p>
            <a:pPr algn="just"/>
            <a:r>
              <a:rPr lang="it-IT" dirty="0">
                <a:solidFill>
                  <a:schemeClr val="bg2">
                    <a:lumMod val="50000"/>
                  </a:schemeClr>
                </a:solidFill>
                <a:latin typeface="Century Gothic" panose="020B0502020202020204" pitchFamily="34" charset="0"/>
              </a:rPr>
              <a:t>il piano di sviluppo professionale.</a:t>
            </a:r>
          </a:p>
        </p:txBody>
      </p:sp>
    </p:spTree>
    <p:extLst>
      <p:ext uri="{BB962C8B-B14F-4D97-AF65-F5344CB8AC3E}">
        <p14:creationId xmlns:p14="http://schemas.microsoft.com/office/powerpoint/2010/main" val="3491956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51613" y="330269"/>
            <a:ext cx="9875520" cy="870226"/>
          </a:xfrm>
        </p:spPr>
        <p:txBody>
          <a:bodyPr/>
          <a:lstStyle/>
          <a:p>
            <a:pPr algn="ctr"/>
            <a:r>
              <a:rPr lang="it-IT" b="1" dirty="0">
                <a:solidFill>
                  <a:schemeClr val="bg2">
                    <a:lumMod val="50000"/>
                  </a:schemeClr>
                </a:solidFill>
                <a:latin typeface="Century Gothic" panose="020B0502020202020204" pitchFamily="34" charset="0"/>
              </a:rPr>
              <a:t>Commissione</a:t>
            </a:r>
          </a:p>
        </p:txBody>
      </p:sp>
      <p:sp>
        <p:nvSpPr>
          <p:cNvPr id="3" name="Segnaposto contenuto 2"/>
          <p:cNvSpPr>
            <a:spLocks noGrp="1"/>
          </p:cNvSpPr>
          <p:nvPr>
            <p:ph idx="1"/>
          </p:nvPr>
        </p:nvSpPr>
        <p:spPr>
          <a:xfrm>
            <a:off x="357809" y="1391478"/>
            <a:ext cx="11463129" cy="4704522"/>
          </a:xfrm>
        </p:spPr>
        <p:txBody>
          <a:bodyPr>
            <a:normAutofit/>
          </a:bodyPr>
          <a:lstStyle/>
          <a:p>
            <a:pPr marL="45720" indent="0" algn="just">
              <a:buNone/>
            </a:pPr>
            <a:r>
              <a:rPr lang="it-IT" dirty="0">
                <a:solidFill>
                  <a:schemeClr val="bg2">
                    <a:lumMod val="50000"/>
                  </a:schemeClr>
                </a:solidFill>
                <a:latin typeface="Century Gothic" panose="020B0502020202020204" pitchFamily="34" charset="0"/>
              </a:rPr>
              <a:t>La commissione di valutazione finale per l'accesso ai ruoli di cui all'articolo 13 del decreto legislativo è </a:t>
            </a:r>
            <a:r>
              <a:rPr lang="it-IT" b="1" dirty="0">
                <a:solidFill>
                  <a:schemeClr val="bg2">
                    <a:lumMod val="50000"/>
                  </a:schemeClr>
                </a:solidFill>
                <a:latin typeface="Century Gothic" panose="020B0502020202020204" pitchFamily="34" charset="0"/>
              </a:rPr>
              <a:t>presieduta dal dirigente scolastico </a:t>
            </a:r>
            <a:r>
              <a:rPr lang="it-IT" dirty="0">
                <a:solidFill>
                  <a:schemeClr val="bg2">
                    <a:lumMod val="50000"/>
                  </a:schemeClr>
                </a:solidFill>
                <a:latin typeface="Century Gothic" panose="020B0502020202020204" pitchFamily="34" charset="0"/>
              </a:rPr>
              <a:t>della scuola ove il titolare di contratto FIT ha prestato servizio nel terzo anno del contratto medesimo.</a:t>
            </a:r>
          </a:p>
          <a:p>
            <a:pPr marL="45720" indent="0" algn="just">
              <a:buNone/>
            </a:pPr>
            <a:r>
              <a:rPr lang="it-IT" dirty="0">
                <a:solidFill>
                  <a:schemeClr val="bg2">
                    <a:lumMod val="50000"/>
                  </a:schemeClr>
                </a:solidFill>
                <a:latin typeface="Century Gothic" panose="020B0502020202020204" pitchFamily="34" charset="0"/>
              </a:rPr>
              <a:t>La commissione per i docenti avviati al percorso annuale è composta da </a:t>
            </a:r>
            <a:r>
              <a:rPr lang="it-IT" b="1" dirty="0">
                <a:solidFill>
                  <a:schemeClr val="bg2">
                    <a:lumMod val="50000"/>
                  </a:schemeClr>
                </a:solidFill>
                <a:latin typeface="Century Gothic" panose="020B0502020202020204" pitchFamily="34" charset="0"/>
              </a:rPr>
              <a:t>tre docenti</a:t>
            </a:r>
            <a:r>
              <a:rPr lang="it-IT" dirty="0">
                <a:solidFill>
                  <a:schemeClr val="bg2">
                    <a:lumMod val="50000"/>
                  </a:schemeClr>
                </a:solidFill>
                <a:latin typeface="Century Gothic" panose="020B0502020202020204" pitchFamily="34" charset="0"/>
              </a:rPr>
              <a:t> dell’istituzione scolastica </a:t>
            </a:r>
            <a:r>
              <a:rPr lang="it-IT" b="1" dirty="0">
                <a:solidFill>
                  <a:schemeClr val="bg2">
                    <a:lumMod val="50000"/>
                  </a:schemeClr>
                </a:solidFill>
                <a:latin typeface="Century Gothic" panose="020B0502020202020204" pitchFamily="34" charset="0"/>
              </a:rPr>
              <a:t>di cui due scelti dal collegio dei docenti e uno dal consiglio di istituto, e dal docente cui sono affidate le funzioni di tutor scolastico.</a:t>
            </a:r>
          </a:p>
          <a:p>
            <a:pPr marL="45720" indent="0" algn="just">
              <a:buNone/>
            </a:pPr>
            <a:r>
              <a:rPr lang="it-IT" dirty="0">
                <a:solidFill>
                  <a:schemeClr val="bg2">
                    <a:lumMod val="50000"/>
                  </a:schemeClr>
                </a:solidFill>
                <a:latin typeface="Century Gothic" panose="020B0502020202020204" pitchFamily="34" charset="0"/>
              </a:rPr>
              <a:t>La commissione ha il compito di individuare i criteri di verifica degli standard professionali tenuto conto delle verifiche in itinere, nonché degli esiti del progetto di ricerca-azione.</a:t>
            </a:r>
          </a:p>
          <a:p>
            <a:pPr marL="45720" indent="0">
              <a:buNone/>
            </a:pPr>
            <a:r>
              <a:rPr lang="it-IT" dirty="0">
                <a:solidFill>
                  <a:schemeClr val="bg2">
                    <a:lumMod val="50000"/>
                  </a:schemeClr>
                </a:solidFill>
                <a:latin typeface="Century Gothic" panose="020B0502020202020204" pitchFamily="34" charset="0"/>
              </a:rPr>
              <a:t>A differenza di </a:t>
            </a:r>
            <a:r>
              <a:rPr lang="it-IT">
                <a:solidFill>
                  <a:schemeClr val="bg2">
                    <a:lumMod val="50000"/>
                  </a:schemeClr>
                </a:solidFill>
                <a:latin typeface="Century Gothic" panose="020B0502020202020204" pitchFamily="34" charset="0"/>
              </a:rPr>
              <a:t>quanto avviene </a:t>
            </a:r>
            <a:r>
              <a:rPr lang="it-IT" dirty="0">
                <a:solidFill>
                  <a:schemeClr val="bg2">
                    <a:lumMod val="50000"/>
                  </a:schemeClr>
                </a:solidFill>
                <a:latin typeface="Century Gothic" panose="020B0502020202020204" pitchFamily="34" charset="0"/>
              </a:rPr>
              <a:t>per i docenti in periodo di formazione e prova ex DM 850/2015, </a:t>
            </a:r>
            <a:r>
              <a:rPr lang="it-IT" b="1" dirty="0">
                <a:solidFill>
                  <a:schemeClr val="bg2">
                    <a:lumMod val="50000"/>
                  </a:schemeClr>
                </a:solidFill>
                <a:latin typeface="Century Gothic" panose="020B0502020202020204" pitchFamily="34" charset="0"/>
              </a:rPr>
              <a:t>è</a:t>
            </a:r>
            <a:r>
              <a:rPr lang="it-IT" dirty="0">
                <a:solidFill>
                  <a:schemeClr val="bg2">
                    <a:lumMod val="50000"/>
                  </a:schemeClr>
                </a:solidFill>
                <a:latin typeface="Century Gothic" panose="020B0502020202020204" pitchFamily="34" charset="0"/>
              </a:rPr>
              <a:t> </a:t>
            </a:r>
            <a:r>
              <a:rPr lang="it-IT" b="1" dirty="0">
                <a:solidFill>
                  <a:schemeClr val="bg2">
                    <a:lumMod val="50000"/>
                  </a:schemeClr>
                </a:solidFill>
                <a:latin typeface="Century Gothic" panose="020B0502020202020204" pitchFamily="34" charset="0"/>
              </a:rPr>
              <a:t>la delibera della Commissione</a:t>
            </a:r>
            <a:r>
              <a:rPr lang="it-IT" dirty="0">
                <a:solidFill>
                  <a:schemeClr val="bg2">
                    <a:lumMod val="50000"/>
                  </a:schemeClr>
                </a:solidFill>
                <a:latin typeface="Century Gothic" panose="020B0502020202020204" pitchFamily="34" charset="0"/>
              </a:rPr>
              <a:t>, e non del Dirigente scolastico, </a:t>
            </a:r>
            <a:r>
              <a:rPr lang="it-IT" b="1" dirty="0">
                <a:solidFill>
                  <a:schemeClr val="bg2">
                    <a:lumMod val="50000"/>
                  </a:schemeClr>
                </a:solidFill>
                <a:latin typeface="Century Gothic" panose="020B0502020202020204" pitchFamily="34" charset="0"/>
              </a:rPr>
              <a:t>a determinare il superamento o meno dell’anno FIT</a:t>
            </a:r>
            <a:endParaRPr lang="it-IT" dirty="0">
              <a:solidFill>
                <a:schemeClr val="bg2">
                  <a:lumMod val="50000"/>
                </a:schemeClr>
              </a:solidFill>
              <a:latin typeface="Century Gothic" panose="020B0502020202020204" pitchFamily="34" charset="0"/>
            </a:endParaRPr>
          </a:p>
          <a:p>
            <a:pPr marL="45720" indent="0">
              <a:buNone/>
            </a:pPr>
            <a:endParaRPr lang="it-IT" dirty="0">
              <a:solidFill>
                <a:schemeClr val="bg2">
                  <a:lumMod val="50000"/>
                </a:schemeClr>
              </a:solidFill>
              <a:latin typeface="Century Gothic" panose="020B0502020202020204" pitchFamily="34" charset="0"/>
            </a:endParaRPr>
          </a:p>
        </p:txBody>
      </p:sp>
    </p:spTree>
    <p:extLst>
      <p:ext uri="{BB962C8B-B14F-4D97-AF65-F5344CB8AC3E}">
        <p14:creationId xmlns:p14="http://schemas.microsoft.com/office/powerpoint/2010/main" val="3300916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81156" y="344557"/>
            <a:ext cx="9875520" cy="781878"/>
          </a:xfrm>
        </p:spPr>
        <p:txBody>
          <a:bodyPr/>
          <a:lstStyle/>
          <a:p>
            <a:pPr algn="ctr"/>
            <a:r>
              <a:rPr lang="it-IT" b="1" dirty="0">
                <a:solidFill>
                  <a:schemeClr val="bg2">
                    <a:lumMod val="50000"/>
                  </a:schemeClr>
                </a:solidFill>
                <a:latin typeface="Century Gothic" panose="020B0502020202020204" pitchFamily="34" charset="0"/>
              </a:rPr>
              <a:t>Valutazione finale /1</a:t>
            </a:r>
          </a:p>
        </p:txBody>
      </p:sp>
      <p:sp>
        <p:nvSpPr>
          <p:cNvPr id="3" name="Segnaposto contenuto 2"/>
          <p:cNvSpPr>
            <a:spLocks noGrp="1"/>
          </p:cNvSpPr>
          <p:nvPr>
            <p:ph idx="1"/>
          </p:nvPr>
        </p:nvSpPr>
        <p:spPr>
          <a:xfrm>
            <a:off x="463826" y="1188277"/>
            <a:ext cx="11268765" cy="5464313"/>
          </a:xfrm>
        </p:spPr>
        <p:txBody>
          <a:bodyPr>
            <a:normAutofit/>
          </a:bodyPr>
          <a:lstStyle/>
          <a:p>
            <a:pPr marL="45720" indent="0" algn="just">
              <a:buNone/>
            </a:pPr>
            <a:r>
              <a:rPr lang="it-IT" dirty="0">
                <a:solidFill>
                  <a:schemeClr val="bg2">
                    <a:lumMod val="50000"/>
                  </a:schemeClr>
                </a:solidFill>
                <a:latin typeface="Century Gothic" panose="020B0502020202020204" pitchFamily="34" charset="0"/>
              </a:rPr>
              <a:t>Sono ammessi alla valutazione finale i docenti che abbiano </a:t>
            </a:r>
            <a:r>
              <a:rPr lang="it-IT" b="1" dirty="0">
                <a:solidFill>
                  <a:schemeClr val="bg2">
                    <a:lumMod val="50000"/>
                  </a:schemeClr>
                </a:solidFill>
                <a:latin typeface="Century Gothic" panose="020B0502020202020204" pitchFamily="34" charset="0"/>
              </a:rPr>
              <a:t>svolto almeno 180 giorni di servizio effettivamente prestato, dei quali almeno 120 per l'attività didattica</a:t>
            </a:r>
            <a:r>
              <a:rPr lang="it-IT" dirty="0">
                <a:solidFill>
                  <a:schemeClr val="bg2">
                    <a:lumMod val="50000"/>
                  </a:schemeClr>
                </a:solidFill>
                <a:latin typeface="Century Gothic" panose="020B0502020202020204" pitchFamily="34" charset="0"/>
              </a:rPr>
              <a:t>. Costituisce altresì requisito di accesso lo svolgimento del progetto di ricerca-azione. </a:t>
            </a:r>
            <a:r>
              <a:rPr lang="it-IT" b="1" dirty="0">
                <a:solidFill>
                  <a:schemeClr val="bg2">
                    <a:lumMod val="50000"/>
                  </a:schemeClr>
                </a:solidFill>
                <a:latin typeface="Century Gothic" panose="020B0502020202020204" pitchFamily="34" charset="0"/>
              </a:rPr>
              <a:t>Rimangono ferme le tutele previste dalla legge in caso di maternità, paternità o gravi malattie</a:t>
            </a:r>
            <a:r>
              <a:rPr lang="it-IT" dirty="0">
                <a:solidFill>
                  <a:schemeClr val="bg2">
                    <a:lumMod val="50000"/>
                  </a:schemeClr>
                </a:solidFill>
                <a:latin typeface="Century Gothic" panose="020B0502020202020204" pitchFamily="34" charset="0"/>
              </a:rPr>
              <a:t>.</a:t>
            </a:r>
          </a:p>
          <a:p>
            <a:pPr marL="45720" indent="0" algn="just">
              <a:buNone/>
            </a:pPr>
            <a:r>
              <a:rPr lang="it-IT" b="1" dirty="0">
                <a:solidFill>
                  <a:schemeClr val="bg2">
                    <a:lumMod val="50000"/>
                  </a:schemeClr>
                </a:solidFill>
                <a:latin typeface="Century Gothic" panose="020B0502020202020204" pitchFamily="34" charset="0"/>
              </a:rPr>
              <a:t>L'esame di valutazione finale consiste in un colloquio</a:t>
            </a:r>
            <a:r>
              <a:rPr lang="it-IT" dirty="0">
                <a:solidFill>
                  <a:schemeClr val="bg2">
                    <a:lumMod val="50000"/>
                  </a:schemeClr>
                </a:solidFill>
                <a:latin typeface="Century Gothic" panose="020B0502020202020204" pitchFamily="34" charset="0"/>
              </a:rPr>
              <a:t>, relativo alle attività svolte nel percorso annuale. La commissione si avvale della documentazione contenuta nel portfolio professionale, trasmesso dal dirigente scolastico alla commissione almeno cinque giorni prima della data fissata per il colloquio.</a:t>
            </a:r>
          </a:p>
          <a:p>
            <a:pPr marL="45720" indent="0" algn="just">
              <a:buNone/>
            </a:pPr>
            <a:r>
              <a:rPr lang="it-IT" b="1" dirty="0">
                <a:solidFill>
                  <a:schemeClr val="bg2">
                    <a:lumMod val="50000"/>
                  </a:schemeClr>
                </a:solidFill>
                <a:latin typeface="Century Gothic" panose="020B0502020202020204" pitchFamily="34" charset="0"/>
              </a:rPr>
              <a:t>Si svolge tassativamente nel periodo intercorrente tra il termine delle attività didattiche, compresi gli esami di qualifica e di Stato, e la conclusione dell’anno scolastico nel quale si è svolto il percorso. </a:t>
            </a:r>
          </a:p>
          <a:p>
            <a:pPr marL="45720" indent="0">
              <a:buNone/>
            </a:pPr>
            <a:r>
              <a:rPr lang="it-IT" dirty="0">
                <a:solidFill>
                  <a:schemeClr val="bg2">
                    <a:lumMod val="50000"/>
                  </a:schemeClr>
                </a:solidFill>
                <a:latin typeface="Century Gothic" panose="020B0502020202020204" pitchFamily="34" charset="0"/>
              </a:rPr>
              <a:t>L'eventuale immissione in ruolo decorre giuridicamente ed economicamente dal primo settembre</a:t>
            </a:r>
          </a:p>
        </p:txBody>
      </p:sp>
    </p:spTree>
    <p:extLst>
      <p:ext uri="{BB962C8B-B14F-4D97-AF65-F5344CB8AC3E}">
        <p14:creationId xmlns:p14="http://schemas.microsoft.com/office/powerpoint/2010/main" val="2671210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51613" y="216452"/>
            <a:ext cx="9875520" cy="993913"/>
          </a:xfrm>
        </p:spPr>
        <p:txBody>
          <a:bodyPr/>
          <a:lstStyle/>
          <a:p>
            <a:pPr algn="ctr"/>
            <a:r>
              <a:rPr lang="it-IT" b="1" dirty="0">
                <a:solidFill>
                  <a:schemeClr val="bg2">
                    <a:lumMod val="50000"/>
                  </a:schemeClr>
                </a:solidFill>
                <a:latin typeface="Century Gothic" panose="020B0502020202020204" pitchFamily="34" charset="0"/>
              </a:rPr>
              <a:t>Valutazione finale /2</a:t>
            </a:r>
          </a:p>
        </p:txBody>
      </p:sp>
      <p:sp>
        <p:nvSpPr>
          <p:cNvPr id="3" name="Segnaposto contenuto 2"/>
          <p:cNvSpPr>
            <a:spLocks noGrp="1"/>
          </p:cNvSpPr>
          <p:nvPr>
            <p:ph idx="1"/>
          </p:nvPr>
        </p:nvSpPr>
        <p:spPr>
          <a:xfrm>
            <a:off x="499165" y="1422399"/>
            <a:ext cx="11180417" cy="5026991"/>
          </a:xfrm>
        </p:spPr>
        <p:txBody>
          <a:bodyPr>
            <a:normAutofit lnSpcReduction="10000"/>
          </a:bodyPr>
          <a:lstStyle/>
          <a:p>
            <a:pPr marL="45720" indent="0" algn="just">
              <a:buNone/>
            </a:pPr>
            <a:r>
              <a:rPr lang="it-IT" b="1" dirty="0">
                <a:solidFill>
                  <a:schemeClr val="bg2">
                    <a:lumMod val="50000"/>
                  </a:schemeClr>
                </a:solidFill>
                <a:latin typeface="Century Gothic" panose="020B0502020202020204" pitchFamily="34" charset="0"/>
              </a:rPr>
              <a:t>L'assenza del candidato, non motivata , comporta il mancato superamento del percorso.</a:t>
            </a:r>
          </a:p>
          <a:p>
            <a:pPr marL="45720" indent="0" algn="just">
              <a:buNone/>
            </a:pPr>
            <a:r>
              <a:rPr lang="it-IT" dirty="0">
                <a:solidFill>
                  <a:schemeClr val="bg2">
                    <a:lumMod val="50000"/>
                  </a:schemeClr>
                </a:solidFill>
                <a:latin typeface="Century Gothic" panose="020B0502020202020204" pitchFamily="34" charset="0"/>
              </a:rPr>
              <a:t>All'esito del colloquio, la Commissione si riunisce per l'espressione del parere. Il tutor scolastico presenta le risultanze emergenti dall'istruttoria compiuta in merito alle attività formative predisposte, al progetto di ricerca-azione ed alle esperienze di insegnamento e partecipazione alla vita della scuola. Il dirigente scolastico presenta una relazione per ogni docente comprensiva della documentazione delle attività di formazione, delle forme di tutoring, e di ogni altro elemento informativo o evidenza utile all'espressione del parere.</a:t>
            </a:r>
          </a:p>
          <a:p>
            <a:pPr marL="45720" indent="0" algn="just">
              <a:buNone/>
            </a:pPr>
            <a:r>
              <a:rPr lang="it-IT" b="1" dirty="0">
                <a:solidFill>
                  <a:schemeClr val="bg2">
                    <a:lumMod val="50000"/>
                  </a:schemeClr>
                </a:solidFill>
                <a:latin typeface="Century Gothic" panose="020B0502020202020204" pitchFamily="34" charset="0"/>
              </a:rPr>
              <a:t>In caso di valutazione finale positiva, il titolare del contratto è assunto a tempo indeterminato, assegnato all'ambito territoriale presso il quale ha prestato servizio nel corso del terzo anno del contratto </a:t>
            </a:r>
          </a:p>
          <a:p>
            <a:pPr marL="45720" indent="0" algn="just">
              <a:buNone/>
            </a:pPr>
            <a:r>
              <a:rPr lang="it-IT" b="1" dirty="0">
                <a:solidFill>
                  <a:schemeClr val="bg2">
                    <a:lumMod val="50000"/>
                  </a:schemeClr>
                </a:solidFill>
                <a:latin typeface="Century Gothic" panose="020B0502020202020204" pitchFamily="34" charset="0"/>
              </a:rPr>
              <a:t>In caso di valutazione finale negativa, il contratto è risolto.</a:t>
            </a:r>
          </a:p>
          <a:p>
            <a:pPr marL="45720" indent="0" algn="just">
              <a:buNone/>
            </a:pPr>
            <a:r>
              <a:rPr lang="it-IT" b="1" dirty="0">
                <a:solidFill>
                  <a:schemeClr val="bg2">
                    <a:lumMod val="50000"/>
                  </a:schemeClr>
                </a:solidFill>
                <a:latin typeface="Century Gothic" panose="020B0502020202020204" pitchFamily="34" charset="0"/>
              </a:rPr>
              <a:t>Il terzo anno del percorso FIT e il percorso annuale non sono ripetibili</a:t>
            </a:r>
          </a:p>
          <a:p>
            <a:pPr algn="just"/>
            <a:endParaRPr lang="it-IT" dirty="0">
              <a:solidFill>
                <a:schemeClr val="bg2">
                  <a:lumMod val="50000"/>
                </a:schemeClr>
              </a:solidFill>
              <a:latin typeface="Century Gothic" panose="020B0502020202020204" pitchFamily="34" charset="0"/>
            </a:endParaRPr>
          </a:p>
        </p:txBody>
      </p:sp>
    </p:spTree>
    <p:extLst>
      <p:ext uri="{BB962C8B-B14F-4D97-AF65-F5344CB8AC3E}">
        <p14:creationId xmlns:p14="http://schemas.microsoft.com/office/powerpoint/2010/main" val="3395352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4130195542"/>
              </p:ext>
            </p:extLst>
          </p:nvPr>
        </p:nvGraphicFramePr>
        <p:xfrm>
          <a:off x="590826" y="449470"/>
          <a:ext cx="10863470" cy="5788991"/>
        </p:xfrm>
        <a:graphic>
          <a:graphicData uri="http://schemas.openxmlformats.org/drawingml/2006/table">
            <a:tbl>
              <a:tblPr firstRow="1" bandRow="1">
                <a:tableStyleId>{5C22544A-7EE6-4342-B048-85BDC9FD1C3A}</a:tableStyleId>
              </a:tblPr>
              <a:tblGrid>
                <a:gridCol w="4290391">
                  <a:extLst>
                    <a:ext uri="{9D8B030D-6E8A-4147-A177-3AD203B41FA5}">
                      <a16:colId xmlns:a16="http://schemas.microsoft.com/office/drawing/2014/main" val="20000"/>
                    </a:ext>
                  </a:extLst>
                </a:gridCol>
                <a:gridCol w="3383722">
                  <a:extLst>
                    <a:ext uri="{9D8B030D-6E8A-4147-A177-3AD203B41FA5}">
                      <a16:colId xmlns:a16="http://schemas.microsoft.com/office/drawing/2014/main" val="20001"/>
                    </a:ext>
                  </a:extLst>
                </a:gridCol>
                <a:gridCol w="3189357">
                  <a:extLst>
                    <a:ext uri="{9D8B030D-6E8A-4147-A177-3AD203B41FA5}">
                      <a16:colId xmlns:a16="http://schemas.microsoft.com/office/drawing/2014/main" val="20002"/>
                    </a:ext>
                  </a:extLst>
                </a:gridCol>
              </a:tblGrid>
              <a:tr h="370840">
                <a:tc>
                  <a:txBody>
                    <a:bodyPr/>
                    <a:lstStyle/>
                    <a:p>
                      <a:pPr algn="ctr"/>
                      <a:r>
                        <a:rPr lang="it-IT" dirty="0"/>
                        <a:t>ADEMPIMENTO</a:t>
                      </a:r>
                    </a:p>
                  </a:txBody>
                  <a:tcPr/>
                </a:tc>
                <a:tc>
                  <a:txBody>
                    <a:bodyPr/>
                    <a:lstStyle/>
                    <a:p>
                      <a:pPr algn="ctr"/>
                      <a:r>
                        <a:rPr lang="it-IT" dirty="0"/>
                        <a:t>NEOASSUNTI</a:t>
                      </a:r>
                    </a:p>
                  </a:txBody>
                  <a:tcPr/>
                </a:tc>
                <a:tc>
                  <a:txBody>
                    <a:bodyPr/>
                    <a:lstStyle/>
                    <a:p>
                      <a:pPr algn="ctr"/>
                      <a:r>
                        <a:rPr lang="it-IT" dirty="0"/>
                        <a:t>PERCORSO FIT</a:t>
                      </a:r>
                    </a:p>
                  </a:txBody>
                  <a:tcPr/>
                </a:tc>
                <a:extLst>
                  <a:ext uri="{0D108BD9-81ED-4DB2-BD59-A6C34878D82A}">
                    <a16:rowId xmlns:a16="http://schemas.microsoft.com/office/drawing/2014/main" val="10000"/>
                  </a:ext>
                </a:extLst>
              </a:tr>
              <a:tr h="370840">
                <a:tc>
                  <a:txBody>
                    <a:bodyPr/>
                    <a:lstStyle/>
                    <a:p>
                      <a:r>
                        <a:rPr lang="it-IT" sz="1600" b="1" dirty="0">
                          <a:solidFill>
                            <a:schemeClr val="bg2">
                              <a:lumMod val="50000"/>
                            </a:schemeClr>
                          </a:solidFill>
                          <a:latin typeface="Century Gothic" panose="020B0502020202020204" pitchFamily="34" charset="0"/>
                        </a:rPr>
                        <a:t>Servizio prestato</a:t>
                      </a:r>
                    </a:p>
                  </a:txBody>
                  <a:tcPr anchor="ctr"/>
                </a:tc>
                <a:tc>
                  <a:txBody>
                    <a:bodyPr/>
                    <a:lstStyle/>
                    <a:p>
                      <a:pPr algn="just"/>
                      <a:r>
                        <a:rPr lang="it-IT" sz="1600" b="1" dirty="0">
                          <a:solidFill>
                            <a:schemeClr val="bg2">
                              <a:lumMod val="50000"/>
                            </a:schemeClr>
                          </a:solidFill>
                          <a:latin typeface="Century Gothic" panose="020B0502020202020204" pitchFamily="34" charset="0"/>
                        </a:rPr>
                        <a:t>Servizio prestato 180 giorni, di cui 120 di attività didattica</a:t>
                      </a:r>
                    </a:p>
                  </a:txBody>
                  <a:tcPr anchor="ctr"/>
                </a:tc>
                <a:tc>
                  <a:txBody>
                    <a:bodyPr/>
                    <a:lstStyle/>
                    <a:p>
                      <a:pPr algn="just"/>
                      <a:r>
                        <a:rPr lang="it-IT" sz="1600" b="1" dirty="0">
                          <a:solidFill>
                            <a:schemeClr val="bg2">
                              <a:lumMod val="50000"/>
                            </a:schemeClr>
                          </a:solidFill>
                          <a:latin typeface="Century Gothic" panose="020B0502020202020204" pitchFamily="34" charset="0"/>
                        </a:rPr>
                        <a:t>Servizio prestato 180 giorni, di cui 120 di attività didattica</a:t>
                      </a:r>
                    </a:p>
                  </a:txBody>
                  <a:tcPr anchor="ctr"/>
                </a:tc>
                <a:extLst>
                  <a:ext uri="{0D108BD9-81ED-4DB2-BD59-A6C34878D82A}">
                    <a16:rowId xmlns:a16="http://schemas.microsoft.com/office/drawing/2014/main" val="10001"/>
                  </a:ext>
                </a:extLst>
              </a:tr>
              <a:tr h="424511">
                <a:tc>
                  <a:txBody>
                    <a:bodyPr/>
                    <a:lstStyle/>
                    <a:p>
                      <a:r>
                        <a:rPr lang="it-IT" sz="1600" b="1" dirty="0">
                          <a:solidFill>
                            <a:schemeClr val="bg2">
                              <a:lumMod val="50000"/>
                            </a:schemeClr>
                          </a:solidFill>
                          <a:latin typeface="Century Gothic" panose="020B0502020202020204" pitchFamily="34" charset="0"/>
                        </a:rPr>
                        <a:t>Tutor</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b="1" dirty="0">
                          <a:solidFill>
                            <a:schemeClr val="bg2">
                              <a:lumMod val="50000"/>
                            </a:schemeClr>
                          </a:solidFill>
                          <a:latin typeface="Century Gothic" panose="020B0502020202020204" pitchFamily="34" charset="0"/>
                        </a:rPr>
                        <a:t>sì</a:t>
                      </a:r>
                    </a:p>
                  </a:txBody>
                  <a:tcPr anchor="ctr"/>
                </a:tc>
                <a:tc>
                  <a:txBody>
                    <a:bodyPr/>
                    <a:lstStyle/>
                    <a:p>
                      <a:pPr algn="ctr"/>
                      <a:r>
                        <a:rPr lang="it-IT" sz="1600" b="1" dirty="0">
                          <a:solidFill>
                            <a:schemeClr val="bg2">
                              <a:lumMod val="50000"/>
                            </a:schemeClr>
                          </a:solidFill>
                          <a:latin typeface="Century Gothic" panose="020B0502020202020204" pitchFamily="34" charset="0"/>
                        </a:rPr>
                        <a:t>sì</a:t>
                      </a:r>
                    </a:p>
                  </a:txBody>
                  <a:tcPr anchor="ctr"/>
                </a:tc>
                <a:extLst>
                  <a:ext uri="{0D108BD9-81ED-4DB2-BD59-A6C34878D82A}">
                    <a16:rowId xmlns:a16="http://schemas.microsoft.com/office/drawing/2014/main" val="10002"/>
                  </a:ext>
                </a:extLst>
              </a:tr>
              <a:tr h="370840">
                <a:tc>
                  <a:txBody>
                    <a:bodyPr/>
                    <a:lstStyle/>
                    <a:p>
                      <a:r>
                        <a:rPr lang="it-IT" sz="1600" b="1" dirty="0">
                          <a:solidFill>
                            <a:schemeClr val="bg2">
                              <a:lumMod val="50000"/>
                            </a:schemeClr>
                          </a:solidFill>
                          <a:latin typeface="Century Gothic" panose="020B0502020202020204" pitchFamily="34" charset="0"/>
                        </a:rPr>
                        <a:t>Progetto di ricerca-azione</a:t>
                      </a:r>
                    </a:p>
                  </a:txBody>
                  <a:tcPr anchor="ctr"/>
                </a:tc>
                <a:tc>
                  <a:txBody>
                    <a:bodyPr/>
                    <a:lstStyle/>
                    <a:p>
                      <a:pPr algn="ctr"/>
                      <a:r>
                        <a:rPr lang="it-IT" sz="1600" b="1" dirty="0">
                          <a:solidFill>
                            <a:schemeClr val="bg2">
                              <a:lumMod val="50000"/>
                            </a:schemeClr>
                          </a:solidFill>
                          <a:latin typeface="Century Gothic" panose="020B0502020202020204" pitchFamily="34" charset="0"/>
                        </a:rPr>
                        <a:t>no</a:t>
                      </a:r>
                    </a:p>
                  </a:txBody>
                  <a:tcPr anchor="ctr"/>
                </a:tc>
                <a:tc>
                  <a:txBody>
                    <a:bodyPr/>
                    <a:lstStyle/>
                    <a:p>
                      <a:pPr algn="ctr"/>
                      <a:r>
                        <a:rPr lang="it-IT" sz="1600" b="1" dirty="0">
                          <a:solidFill>
                            <a:schemeClr val="bg2">
                              <a:lumMod val="50000"/>
                            </a:schemeClr>
                          </a:solidFill>
                          <a:latin typeface="Century Gothic" panose="020B0502020202020204" pitchFamily="34" charset="0"/>
                        </a:rPr>
                        <a:t>Sì</a:t>
                      </a:r>
                    </a:p>
                  </a:txBody>
                  <a:tcPr anchor="ctr"/>
                </a:tc>
                <a:extLst>
                  <a:ext uri="{0D108BD9-81ED-4DB2-BD59-A6C34878D82A}">
                    <a16:rowId xmlns:a16="http://schemas.microsoft.com/office/drawing/2014/main" val="10003"/>
                  </a:ext>
                </a:extLst>
              </a:tr>
              <a:tr h="370840">
                <a:tc>
                  <a:txBody>
                    <a:bodyPr/>
                    <a:lstStyle/>
                    <a:p>
                      <a:r>
                        <a:rPr lang="it-IT" sz="1600" b="1" dirty="0">
                          <a:solidFill>
                            <a:schemeClr val="bg2">
                              <a:lumMod val="50000"/>
                            </a:schemeClr>
                          </a:solidFill>
                          <a:latin typeface="Century Gothic" panose="020B0502020202020204" pitchFamily="34" charset="0"/>
                        </a:rPr>
                        <a:t>Verifiche in itinere</a:t>
                      </a:r>
                    </a:p>
                  </a:txBody>
                  <a:tcPr anchor="ctr"/>
                </a:tc>
                <a:tc>
                  <a:txBody>
                    <a:bodyPr/>
                    <a:lstStyle/>
                    <a:p>
                      <a:pPr algn="ctr"/>
                      <a:r>
                        <a:rPr lang="it-IT" sz="1600" b="1" dirty="0">
                          <a:solidFill>
                            <a:schemeClr val="bg2">
                              <a:lumMod val="50000"/>
                            </a:schemeClr>
                          </a:solidFill>
                          <a:latin typeface="Century Gothic" panose="020B0502020202020204" pitchFamily="34" charset="0"/>
                        </a:rPr>
                        <a:t>no</a:t>
                      </a:r>
                    </a:p>
                  </a:txBody>
                  <a:tcPr anchor="ctr"/>
                </a:tc>
                <a:tc>
                  <a:txBody>
                    <a:bodyPr/>
                    <a:lstStyle/>
                    <a:p>
                      <a:pPr algn="ctr"/>
                      <a:r>
                        <a:rPr lang="it-IT" sz="1600" b="1" dirty="0">
                          <a:solidFill>
                            <a:schemeClr val="bg2">
                              <a:lumMod val="50000"/>
                            </a:schemeClr>
                          </a:solidFill>
                          <a:latin typeface="Century Gothic" panose="020B0502020202020204" pitchFamily="34" charset="0"/>
                        </a:rPr>
                        <a:t>sì (per almeno 24 ore)</a:t>
                      </a:r>
                    </a:p>
                  </a:txBody>
                  <a:tcPr anchor="ctr"/>
                </a:tc>
                <a:extLst>
                  <a:ext uri="{0D108BD9-81ED-4DB2-BD59-A6C34878D82A}">
                    <a16:rowId xmlns:a16="http://schemas.microsoft.com/office/drawing/2014/main" val="10004"/>
                  </a:ext>
                </a:extLst>
              </a:tr>
              <a:tr h="370840">
                <a:tc>
                  <a:txBody>
                    <a:bodyPr/>
                    <a:lstStyle/>
                    <a:p>
                      <a:r>
                        <a:rPr lang="it-IT" sz="1600" b="1" dirty="0">
                          <a:solidFill>
                            <a:schemeClr val="bg2">
                              <a:lumMod val="50000"/>
                            </a:schemeClr>
                          </a:solidFill>
                          <a:latin typeface="Century Gothic" panose="020B0502020202020204" pitchFamily="34" charset="0"/>
                        </a:rPr>
                        <a:t>Osservazione reciproca tutor-docente</a:t>
                      </a:r>
                    </a:p>
                    <a:p>
                      <a:r>
                        <a:rPr lang="it-IT" sz="1600" b="1" dirty="0">
                          <a:solidFill>
                            <a:schemeClr val="bg2">
                              <a:lumMod val="50000"/>
                            </a:schemeClr>
                          </a:solidFill>
                          <a:latin typeface="Century Gothic" panose="020B0502020202020204" pitchFamily="34" charset="0"/>
                        </a:rPr>
                        <a:t>in formazione e prova</a:t>
                      </a:r>
                    </a:p>
                    <a:p>
                      <a:r>
                        <a:rPr lang="it-IT" sz="1600" b="1" dirty="0">
                          <a:solidFill>
                            <a:schemeClr val="bg2">
                              <a:lumMod val="50000"/>
                            </a:schemeClr>
                          </a:solidFill>
                          <a:latin typeface="Century Gothic" panose="020B0502020202020204" pitchFamily="34" charset="0"/>
                        </a:rPr>
                        <a:t>(peer-to-peer)</a:t>
                      </a:r>
                    </a:p>
                  </a:txBody>
                  <a:tcPr anchor="ctr"/>
                </a:tc>
                <a:tc>
                  <a:txBody>
                    <a:bodyPr/>
                    <a:lstStyle/>
                    <a:p>
                      <a:pPr algn="ctr"/>
                      <a:r>
                        <a:rPr lang="it-IT" sz="1600" b="1" dirty="0">
                          <a:solidFill>
                            <a:schemeClr val="bg2">
                              <a:lumMod val="50000"/>
                            </a:schemeClr>
                          </a:solidFill>
                          <a:latin typeface="Century Gothic" panose="020B0502020202020204" pitchFamily="34" charset="0"/>
                        </a:rPr>
                        <a:t>sì (per complessive 12 ore)</a:t>
                      </a:r>
                    </a:p>
                  </a:txBody>
                  <a:tcPr anchor="ctr"/>
                </a:tc>
                <a:tc>
                  <a:txBody>
                    <a:bodyPr/>
                    <a:lstStyle/>
                    <a:p>
                      <a:pPr algn="ctr"/>
                      <a:r>
                        <a:rPr lang="it-IT" sz="1600" b="1" dirty="0">
                          <a:solidFill>
                            <a:schemeClr val="bg2">
                              <a:lumMod val="50000"/>
                            </a:schemeClr>
                          </a:solidFill>
                          <a:latin typeface="Century Gothic" panose="020B0502020202020204" pitchFamily="34" charset="0"/>
                        </a:rPr>
                        <a:t>No</a:t>
                      </a:r>
                    </a:p>
                  </a:txBody>
                  <a:tcPr anchor="ctr"/>
                </a:tc>
                <a:extLst>
                  <a:ext uri="{0D108BD9-81ED-4DB2-BD59-A6C34878D82A}">
                    <a16:rowId xmlns:a16="http://schemas.microsoft.com/office/drawing/2014/main" val="10005"/>
                  </a:ext>
                </a:extLst>
              </a:tr>
              <a:tr h="370840">
                <a:tc>
                  <a:txBody>
                    <a:bodyPr/>
                    <a:lstStyle/>
                    <a:p>
                      <a:r>
                        <a:rPr lang="it-IT" sz="1600" b="1" dirty="0">
                          <a:solidFill>
                            <a:schemeClr val="bg2">
                              <a:lumMod val="50000"/>
                            </a:schemeClr>
                          </a:solidFill>
                          <a:latin typeface="Century Gothic" panose="020B0502020202020204" pitchFamily="34" charset="0"/>
                        </a:rPr>
                        <a:t>Predisposizione del portfolio professionale</a:t>
                      </a:r>
                    </a:p>
                  </a:txBody>
                  <a:tcPr anchor="ctr"/>
                </a:tc>
                <a:tc>
                  <a:txBody>
                    <a:bodyPr/>
                    <a:lstStyle/>
                    <a:p>
                      <a:pPr algn="ctr"/>
                      <a:r>
                        <a:rPr lang="it-IT" sz="1600" b="1" dirty="0">
                          <a:solidFill>
                            <a:schemeClr val="bg2">
                              <a:lumMod val="50000"/>
                            </a:schemeClr>
                          </a:solidFill>
                          <a:latin typeface="Century Gothic" panose="020B0502020202020204" pitchFamily="34" charset="0"/>
                        </a:rPr>
                        <a:t>sì</a:t>
                      </a:r>
                    </a:p>
                  </a:txBody>
                  <a:tcPr anchor="ctr"/>
                </a:tc>
                <a:tc>
                  <a:txBody>
                    <a:bodyPr/>
                    <a:lstStyle/>
                    <a:p>
                      <a:pPr algn="ctr"/>
                      <a:r>
                        <a:rPr lang="it-IT" sz="1600" b="1" dirty="0">
                          <a:solidFill>
                            <a:schemeClr val="bg2">
                              <a:lumMod val="50000"/>
                            </a:schemeClr>
                          </a:solidFill>
                          <a:latin typeface="Century Gothic" panose="020B0502020202020204" pitchFamily="34" charset="0"/>
                        </a:rPr>
                        <a:t>Sì</a:t>
                      </a:r>
                    </a:p>
                  </a:txBody>
                  <a:tcPr anchor="ctr"/>
                </a:tc>
                <a:extLst>
                  <a:ext uri="{0D108BD9-81ED-4DB2-BD59-A6C34878D82A}">
                    <a16:rowId xmlns:a16="http://schemas.microsoft.com/office/drawing/2014/main" val="10006"/>
                  </a:ext>
                </a:extLst>
              </a:tr>
              <a:tr h="370840">
                <a:tc>
                  <a:txBody>
                    <a:bodyPr/>
                    <a:lstStyle/>
                    <a:p>
                      <a:r>
                        <a:rPr lang="it-IT" sz="1600" b="1" dirty="0">
                          <a:solidFill>
                            <a:schemeClr val="bg2">
                              <a:lumMod val="50000"/>
                            </a:schemeClr>
                          </a:solidFill>
                          <a:latin typeface="Century Gothic" panose="020B0502020202020204" pitchFamily="34" charset="0"/>
                        </a:rPr>
                        <a:t>Laboratori formativi</a:t>
                      </a:r>
                    </a:p>
                  </a:txBody>
                  <a:tcPr anchor="ctr"/>
                </a:tc>
                <a:tc>
                  <a:txBody>
                    <a:bodyPr/>
                    <a:lstStyle/>
                    <a:p>
                      <a:pPr algn="ctr"/>
                      <a:r>
                        <a:rPr lang="it-IT" sz="1600" b="1" dirty="0">
                          <a:solidFill>
                            <a:schemeClr val="bg2">
                              <a:lumMod val="50000"/>
                            </a:schemeClr>
                          </a:solidFill>
                          <a:latin typeface="Century Gothic" panose="020B0502020202020204" pitchFamily="34" charset="0"/>
                        </a:rPr>
                        <a:t>sì (12 ore)</a:t>
                      </a:r>
                    </a:p>
                    <a:p>
                      <a:pPr algn="ctr"/>
                      <a:endParaRPr lang="it-IT" sz="1600" b="1" dirty="0">
                        <a:solidFill>
                          <a:schemeClr val="bg2">
                            <a:lumMod val="50000"/>
                          </a:schemeClr>
                        </a:solidFill>
                        <a:latin typeface="Century Gothic" panose="020B0502020202020204" pitchFamily="34" charset="0"/>
                      </a:endParaRPr>
                    </a:p>
                  </a:txBody>
                  <a:tcPr anchor="ctr"/>
                </a:tc>
                <a:tc>
                  <a:txBody>
                    <a:bodyPr/>
                    <a:lstStyle/>
                    <a:p>
                      <a:pPr algn="ctr"/>
                      <a:r>
                        <a:rPr lang="it-IT" sz="1600" b="1" dirty="0">
                          <a:solidFill>
                            <a:schemeClr val="bg2">
                              <a:lumMod val="50000"/>
                            </a:schemeClr>
                          </a:solidFill>
                          <a:latin typeface="Century Gothic" panose="020B0502020202020204" pitchFamily="34" charset="0"/>
                        </a:rPr>
                        <a:t>no</a:t>
                      </a:r>
                    </a:p>
                  </a:txBody>
                  <a:tcPr anchor="ctr"/>
                </a:tc>
                <a:extLst>
                  <a:ext uri="{0D108BD9-81ED-4DB2-BD59-A6C34878D82A}">
                    <a16:rowId xmlns:a16="http://schemas.microsoft.com/office/drawing/2014/main" val="10007"/>
                  </a:ext>
                </a:extLst>
              </a:tr>
              <a:tr h="370840">
                <a:tc>
                  <a:txBody>
                    <a:bodyPr/>
                    <a:lstStyle/>
                    <a:p>
                      <a:r>
                        <a:rPr lang="it-IT" sz="1600" b="1" dirty="0">
                          <a:solidFill>
                            <a:schemeClr val="bg2">
                              <a:lumMod val="50000"/>
                            </a:schemeClr>
                          </a:solidFill>
                          <a:latin typeface="Century Gothic" panose="020B0502020202020204" pitchFamily="34" charset="0"/>
                        </a:rPr>
                        <a:t>Incontro plenario di accoglienza</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b="1" dirty="0">
                          <a:solidFill>
                            <a:schemeClr val="bg2">
                              <a:lumMod val="50000"/>
                            </a:schemeClr>
                          </a:solidFill>
                          <a:latin typeface="Century Gothic" panose="020B0502020202020204" pitchFamily="34" charset="0"/>
                        </a:rPr>
                        <a:t>sì</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b="1" dirty="0">
                          <a:solidFill>
                            <a:schemeClr val="bg2">
                              <a:lumMod val="50000"/>
                            </a:schemeClr>
                          </a:solidFill>
                          <a:latin typeface="Century Gothic" panose="020B0502020202020204" pitchFamily="34" charset="0"/>
                        </a:rPr>
                        <a:t>No</a:t>
                      </a:r>
                    </a:p>
                  </a:txBody>
                  <a:tcPr anchor="ctr"/>
                </a:tc>
                <a:extLst>
                  <a:ext uri="{0D108BD9-81ED-4DB2-BD59-A6C34878D82A}">
                    <a16:rowId xmlns:a16="http://schemas.microsoft.com/office/drawing/2014/main" val="10008"/>
                  </a:ext>
                </a:extLst>
              </a:tr>
              <a:tr h="370840">
                <a:tc>
                  <a:txBody>
                    <a:bodyPr/>
                    <a:lstStyle/>
                    <a:p>
                      <a:r>
                        <a:rPr lang="it-IT" sz="1600" b="1" dirty="0">
                          <a:solidFill>
                            <a:schemeClr val="bg2">
                              <a:lumMod val="50000"/>
                            </a:schemeClr>
                          </a:solidFill>
                          <a:latin typeface="Century Gothic" panose="020B0502020202020204" pitchFamily="34" charset="0"/>
                        </a:rPr>
                        <a:t>Incontro plenario conclusivo</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b="1" dirty="0">
                          <a:solidFill>
                            <a:schemeClr val="bg2">
                              <a:lumMod val="50000"/>
                            </a:schemeClr>
                          </a:solidFill>
                          <a:latin typeface="Century Gothic" panose="020B0502020202020204" pitchFamily="34" charset="0"/>
                        </a:rPr>
                        <a:t>sì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b="1" dirty="0">
                          <a:solidFill>
                            <a:schemeClr val="bg2">
                              <a:lumMod val="50000"/>
                            </a:schemeClr>
                          </a:solidFill>
                          <a:latin typeface="Century Gothic" panose="020B0502020202020204" pitchFamily="34" charset="0"/>
                        </a:rPr>
                        <a:t>No</a:t>
                      </a:r>
                    </a:p>
                  </a:txBody>
                  <a:tcPr anchor="ctr"/>
                </a:tc>
                <a:extLst>
                  <a:ext uri="{0D108BD9-81ED-4DB2-BD59-A6C34878D82A}">
                    <a16:rowId xmlns:a16="http://schemas.microsoft.com/office/drawing/2014/main" val="10009"/>
                  </a:ext>
                </a:extLst>
              </a:tr>
              <a:tr h="370840">
                <a:tc>
                  <a:txBody>
                    <a:bodyPr/>
                    <a:lstStyle/>
                    <a:p>
                      <a:r>
                        <a:rPr lang="it-IT" sz="1600" b="1" dirty="0">
                          <a:solidFill>
                            <a:schemeClr val="bg2">
                              <a:lumMod val="50000"/>
                            </a:schemeClr>
                          </a:solidFill>
                          <a:latin typeface="Century Gothic" panose="020B0502020202020204" pitchFamily="34" charset="0"/>
                        </a:rPr>
                        <a:t>Attività in piattaforma INDIRE</a:t>
                      </a:r>
                    </a:p>
                  </a:txBody>
                  <a:tcPr anchor="ctr"/>
                </a:tc>
                <a:tc>
                  <a:txBody>
                    <a:bodyPr/>
                    <a:lstStyle/>
                    <a:p>
                      <a:pPr algn="ctr"/>
                      <a:r>
                        <a:rPr lang="it-IT" sz="1600" b="1" dirty="0">
                          <a:solidFill>
                            <a:schemeClr val="bg2">
                              <a:lumMod val="50000"/>
                            </a:schemeClr>
                          </a:solidFill>
                          <a:latin typeface="Century Gothic" panose="020B0502020202020204" pitchFamily="34" charset="0"/>
                        </a:rPr>
                        <a:t>sì</a:t>
                      </a:r>
                    </a:p>
                  </a:txBody>
                  <a:tcPr anchor="ctr"/>
                </a:tc>
                <a:tc>
                  <a:txBody>
                    <a:bodyPr/>
                    <a:lstStyle/>
                    <a:p>
                      <a:pPr algn="ctr"/>
                      <a:r>
                        <a:rPr lang="it-IT" sz="1600" b="1" dirty="0">
                          <a:solidFill>
                            <a:schemeClr val="bg2">
                              <a:lumMod val="50000"/>
                            </a:schemeClr>
                          </a:solidFill>
                          <a:latin typeface="Century Gothic" panose="020B0502020202020204" pitchFamily="34" charset="0"/>
                        </a:rPr>
                        <a:t>sì (in una sezione dedicata)</a:t>
                      </a:r>
                    </a:p>
                  </a:txBody>
                  <a:tcPr anchor="ctr"/>
                </a:tc>
                <a:extLst>
                  <a:ext uri="{0D108BD9-81ED-4DB2-BD59-A6C34878D82A}">
                    <a16:rowId xmlns:a16="http://schemas.microsoft.com/office/drawing/2014/main" val="10010"/>
                  </a:ext>
                </a:extLst>
              </a:tr>
              <a:tr h="370840">
                <a:tc>
                  <a:txBody>
                    <a:bodyPr/>
                    <a:lstStyle/>
                    <a:p>
                      <a:r>
                        <a:rPr lang="it-IT" sz="1600" b="1" dirty="0">
                          <a:solidFill>
                            <a:schemeClr val="bg2">
                              <a:lumMod val="50000"/>
                            </a:schemeClr>
                          </a:solidFill>
                          <a:latin typeface="Century Gothic" panose="020B0502020202020204" pitchFamily="34" charset="0"/>
                        </a:rPr>
                        <a:t>Comitato di valutazione/Commissione di</a:t>
                      </a:r>
                    </a:p>
                    <a:p>
                      <a:r>
                        <a:rPr lang="it-IT" sz="1600" b="1" dirty="0">
                          <a:solidFill>
                            <a:schemeClr val="bg2">
                              <a:lumMod val="50000"/>
                            </a:schemeClr>
                          </a:solidFill>
                          <a:latin typeface="Century Gothic" panose="020B0502020202020204" pitchFamily="34" charset="0"/>
                        </a:rPr>
                        <a:t>valutazione</a:t>
                      </a:r>
                    </a:p>
                  </a:txBody>
                  <a:tcPr anchor="ctr"/>
                </a:tc>
                <a:tc>
                  <a:txBody>
                    <a:bodyPr/>
                    <a:lstStyle/>
                    <a:p>
                      <a:pPr algn="ctr"/>
                      <a:r>
                        <a:rPr lang="it-IT" sz="1600" b="1" dirty="0">
                          <a:solidFill>
                            <a:schemeClr val="bg2">
                              <a:lumMod val="50000"/>
                            </a:schemeClr>
                          </a:solidFill>
                          <a:latin typeface="Century Gothic" panose="020B0502020202020204" pitchFamily="34" charset="0"/>
                        </a:rPr>
                        <a:t>sì</a:t>
                      </a:r>
                    </a:p>
                  </a:txBody>
                  <a:tcPr anchor="ctr"/>
                </a:tc>
                <a:tc>
                  <a:txBody>
                    <a:bodyPr/>
                    <a:lstStyle/>
                    <a:p>
                      <a:pPr algn="ctr"/>
                      <a:r>
                        <a:rPr lang="it-IT" sz="1600" b="1" dirty="0">
                          <a:solidFill>
                            <a:schemeClr val="bg2">
                              <a:lumMod val="50000"/>
                            </a:schemeClr>
                          </a:solidFill>
                          <a:latin typeface="Century Gothic" panose="020B0502020202020204" pitchFamily="34" charset="0"/>
                        </a:rPr>
                        <a:t>sì</a:t>
                      </a:r>
                    </a:p>
                  </a:txBody>
                  <a:tcPr anchor="ct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161282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a 3"/>
          <p:cNvGraphicFramePr>
            <a:graphicFrameLocks noGrp="1"/>
          </p:cNvGraphicFramePr>
          <p:nvPr>
            <p:extLst>
              <p:ext uri="{D42A27DB-BD31-4B8C-83A1-F6EECF244321}">
                <p14:modId xmlns:p14="http://schemas.microsoft.com/office/powerpoint/2010/main" val="4137049588"/>
              </p:ext>
            </p:extLst>
          </p:nvPr>
        </p:nvGraphicFramePr>
        <p:xfrm>
          <a:off x="600006" y="617882"/>
          <a:ext cx="10863470" cy="5394960"/>
        </p:xfrm>
        <a:graphic>
          <a:graphicData uri="http://schemas.openxmlformats.org/drawingml/2006/table">
            <a:tbl>
              <a:tblPr firstRow="1" bandRow="1">
                <a:tableStyleId>{5C22544A-7EE6-4342-B048-85BDC9FD1C3A}</a:tableStyleId>
              </a:tblPr>
              <a:tblGrid>
                <a:gridCol w="4290391">
                  <a:extLst>
                    <a:ext uri="{9D8B030D-6E8A-4147-A177-3AD203B41FA5}">
                      <a16:colId xmlns:a16="http://schemas.microsoft.com/office/drawing/2014/main" val="20000"/>
                    </a:ext>
                  </a:extLst>
                </a:gridCol>
                <a:gridCol w="3383722">
                  <a:extLst>
                    <a:ext uri="{9D8B030D-6E8A-4147-A177-3AD203B41FA5}">
                      <a16:colId xmlns:a16="http://schemas.microsoft.com/office/drawing/2014/main" val="20001"/>
                    </a:ext>
                  </a:extLst>
                </a:gridCol>
                <a:gridCol w="3189357">
                  <a:extLst>
                    <a:ext uri="{9D8B030D-6E8A-4147-A177-3AD203B41FA5}">
                      <a16:colId xmlns:a16="http://schemas.microsoft.com/office/drawing/2014/main" val="20002"/>
                    </a:ext>
                  </a:extLst>
                </a:gridCol>
              </a:tblGrid>
              <a:tr h="360901">
                <a:tc>
                  <a:txBody>
                    <a:bodyPr/>
                    <a:lstStyle/>
                    <a:p>
                      <a:pPr algn="ctr"/>
                      <a:r>
                        <a:rPr lang="it-IT" dirty="0"/>
                        <a:t>ADEMPIMENTO</a:t>
                      </a:r>
                    </a:p>
                  </a:txBody>
                  <a:tcPr/>
                </a:tc>
                <a:tc>
                  <a:txBody>
                    <a:bodyPr/>
                    <a:lstStyle/>
                    <a:p>
                      <a:pPr algn="ctr"/>
                      <a:r>
                        <a:rPr lang="it-IT" dirty="0"/>
                        <a:t>NEOASSUNTI</a:t>
                      </a:r>
                    </a:p>
                  </a:txBody>
                  <a:tcPr/>
                </a:tc>
                <a:tc>
                  <a:txBody>
                    <a:bodyPr/>
                    <a:lstStyle/>
                    <a:p>
                      <a:pPr algn="ctr"/>
                      <a:r>
                        <a:rPr lang="it-IT" dirty="0"/>
                        <a:t>PERCORSO FIT</a:t>
                      </a:r>
                    </a:p>
                  </a:txBody>
                  <a:tcPr/>
                </a:tc>
                <a:extLst>
                  <a:ext uri="{0D108BD9-81ED-4DB2-BD59-A6C34878D82A}">
                    <a16:rowId xmlns:a16="http://schemas.microsoft.com/office/drawing/2014/main" val="10000"/>
                  </a:ext>
                </a:extLst>
              </a:tr>
              <a:tr h="370840">
                <a:tc>
                  <a:txBody>
                    <a:bodyPr/>
                    <a:lstStyle/>
                    <a:p>
                      <a:r>
                        <a:rPr lang="it-IT" sz="1800" b="1" dirty="0">
                          <a:solidFill>
                            <a:schemeClr val="bg2">
                              <a:lumMod val="50000"/>
                            </a:schemeClr>
                          </a:solidFill>
                          <a:latin typeface="Century Gothic" panose="020B0502020202020204" pitchFamily="34" charset="0"/>
                        </a:rPr>
                        <a:t>Periodo di svolgimento dell’esame di valutazione finale/colloquio innanzi al Comitato di valutazione</a:t>
                      </a:r>
                    </a:p>
                  </a:txBody>
                  <a:tcPr anchor="ctr"/>
                </a:tc>
                <a:tc>
                  <a:txBody>
                    <a:bodyPr/>
                    <a:lstStyle/>
                    <a:p>
                      <a:r>
                        <a:rPr lang="it-IT" sz="1800" b="1" dirty="0">
                          <a:solidFill>
                            <a:schemeClr val="bg2">
                              <a:lumMod val="50000"/>
                            </a:schemeClr>
                          </a:solidFill>
                          <a:latin typeface="Century Gothic" panose="020B0502020202020204" pitchFamily="34" charset="0"/>
                        </a:rPr>
                        <a:t>periodo intercorrente tra il termine delle attività didattiche - compresi gli esami di qualifica e di Stato - e la conclusione dell’anno scolastico</a:t>
                      </a:r>
                    </a:p>
                  </a:txBody>
                  <a:tcPr anchor="ctr"/>
                </a:tc>
                <a:tc>
                  <a:txBody>
                    <a:bodyPr/>
                    <a:lstStyle/>
                    <a:p>
                      <a:r>
                        <a:rPr lang="it-IT" sz="1800" b="1" dirty="0">
                          <a:solidFill>
                            <a:schemeClr val="bg2">
                              <a:lumMod val="50000"/>
                            </a:schemeClr>
                          </a:solidFill>
                          <a:latin typeface="Century Gothic" panose="020B0502020202020204" pitchFamily="34" charset="0"/>
                        </a:rPr>
                        <a:t>periodo intercorrente tra il termine delle attività didattiche - compresi gli esami di qualifica e di Stato - e la conclusione dell’anno scolastico</a:t>
                      </a:r>
                    </a:p>
                  </a:txBody>
                  <a:tcPr anchor="ctr"/>
                </a:tc>
                <a:extLst>
                  <a:ext uri="{0D108BD9-81ED-4DB2-BD59-A6C34878D82A}">
                    <a16:rowId xmlns:a16="http://schemas.microsoft.com/office/drawing/2014/main" val="10001"/>
                  </a:ext>
                </a:extLst>
              </a:tr>
              <a:tr h="370840">
                <a:tc>
                  <a:txBody>
                    <a:bodyPr/>
                    <a:lstStyle/>
                    <a:p>
                      <a:r>
                        <a:rPr lang="it-IT" sz="1800" b="1" dirty="0">
                          <a:solidFill>
                            <a:schemeClr val="bg2">
                              <a:lumMod val="50000"/>
                            </a:schemeClr>
                          </a:solidFill>
                          <a:latin typeface="Century Gothic" panose="020B0502020202020204" pitchFamily="34" charset="0"/>
                        </a:rPr>
                        <a:t>Rinvio dell’esame di valutazione/colloquio innanzi al Comitato di valutazione</a:t>
                      </a:r>
                    </a:p>
                  </a:txBody>
                  <a:tcPr anchor="ctr"/>
                </a:tc>
                <a:tc>
                  <a:txBody>
                    <a:bodyPr/>
                    <a:lstStyle/>
                    <a:p>
                      <a:r>
                        <a:rPr lang="it-IT" sz="1800" b="1" dirty="0">
                          <a:solidFill>
                            <a:schemeClr val="bg2">
                              <a:lumMod val="50000"/>
                            </a:schemeClr>
                          </a:solidFill>
                          <a:latin typeface="Century Gothic" panose="020B0502020202020204" pitchFamily="34" charset="0"/>
                        </a:rPr>
                        <a:t>Il rinvio del colloquio per</a:t>
                      </a:r>
                    </a:p>
                    <a:p>
                      <a:r>
                        <a:rPr lang="it-IT" sz="1800" b="1" dirty="0">
                          <a:solidFill>
                            <a:schemeClr val="bg2">
                              <a:lumMod val="50000"/>
                            </a:schemeClr>
                          </a:solidFill>
                          <a:latin typeface="Century Gothic" panose="020B0502020202020204" pitchFamily="34" charset="0"/>
                        </a:rPr>
                        <a:t>impedimenti non</a:t>
                      </a:r>
                    </a:p>
                    <a:p>
                      <a:r>
                        <a:rPr lang="it-IT" sz="1800" b="1" dirty="0">
                          <a:solidFill>
                            <a:schemeClr val="bg2">
                              <a:lumMod val="50000"/>
                            </a:schemeClr>
                          </a:solidFill>
                          <a:latin typeface="Century Gothic" panose="020B0502020202020204" pitchFamily="34" charset="0"/>
                        </a:rPr>
                        <a:t>derogabili è consentito una</a:t>
                      </a:r>
                    </a:p>
                    <a:p>
                      <a:r>
                        <a:rPr lang="it-IT" sz="1800" b="1" dirty="0">
                          <a:solidFill>
                            <a:schemeClr val="bg2">
                              <a:lumMod val="50000"/>
                            </a:schemeClr>
                          </a:solidFill>
                          <a:latin typeface="Century Gothic" panose="020B0502020202020204" pitchFamily="34" charset="0"/>
                        </a:rPr>
                        <a:t>sola volta</a:t>
                      </a:r>
                    </a:p>
                  </a:txBody>
                  <a:tcPr anchor="ctr"/>
                </a:tc>
                <a:tc>
                  <a:txBody>
                    <a:bodyPr/>
                    <a:lstStyle/>
                    <a:p>
                      <a:r>
                        <a:rPr lang="it-IT" sz="1800" b="1" dirty="0">
                          <a:solidFill>
                            <a:schemeClr val="bg2">
                              <a:lumMod val="50000"/>
                            </a:schemeClr>
                          </a:solidFill>
                          <a:latin typeface="Century Gothic" panose="020B0502020202020204" pitchFamily="34" charset="0"/>
                        </a:rPr>
                        <a:t>Il rinvio del colloquio per</a:t>
                      </a:r>
                    </a:p>
                    <a:p>
                      <a:r>
                        <a:rPr lang="it-IT" sz="1800" b="1" dirty="0">
                          <a:solidFill>
                            <a:schemeClr val="bg2">
                              <a:lumMod val="50000"/>
                            </a:schemeClr>
                          </a:solidFill>
                          <a:latin typeface="Century Gothic" panose="020B0502020202020204" pitchFamily="34" charset="0"/>
                        </a:rPr>
                        <a:t>impedimenti non</a:t>
                      </a:r>
                    </a:p>
                    <a:p>
                      <a:r>
                        <a:rPr lang="it-IT" sz="1800" b="1" dirty="0">
                          <a:solidFill>
                            <a:schemeClr val="bg2">
                              <a:lumMod val="50000"/>
                            </a:schemeClr>
                          </a:solidFill>
                          <a:latin typeface="Century Gothic" panose="020B0502020202020204" pitchFamily="34" charset="0"/>
                        </a:rPr>
                        <a:t>derogabili è consentito una sola volta</a:t>
                      </a:r>
                    </a:p>
                  </a:txBody>
                  <a:tcPr anchor="ctr"/>
                </a:tc>
                <a:extLst>
                  <a:ext uri="{0D108BD9-81ED-4DB2-BD59-A6C34878D82A}">
                    <a16:rowId xmlns:a16="http://schemas.microsoft.com/office/drawing/2014/main" val="10002"/>
                  </a:ext>
                </a:extLst>
              </a:tr>
              <a:tr h="370840">
                <a:tc>
                  <a:txBody>
                    <a:bodyPr/>
                    <a:lstStyle/>
                    <a:p>
                      <a:r>
                        <a:rPr lang="it-IT" sz="1800" b="1" dirty="0">
                          <a:solidFill>
                            <a:schemeClr val="bg2">
                              <a:lumMod val="50000"/>
                            </a:schemeClr>
                          </a:solidFill>
                          <a:latin typeface="Century Gothic" panose="020B0502020202020204" pitchFamily="34" charset="0"/>
                        </a:rPr>
                        <a:t>Assenza del docente all’esame</a:t>
                      </a:r>
                    </a:p>
                    <a:p>
                      <a:r>
                        <a:rPr lang="it-IT" sz="1800" b="1" dirty="0">
                          <a:solidFill>
                            <a:schemeClr val="bg2">
                              <a:lumMod val="50000"/>
                            </a:schemeClr>
                          </a:solidFill>
                          <a:latin typeface="Century Gothic" panose="020B0502020202020204" pitchFamily="34" charset="0"/>
                        </a:rPr>
                        <a:t>di valutazione/colloquio</a:t>
                      </a:r>
                    </a:p>
                    <a:p>
                      <a:r>
                        <a:rPr lang="it-IT" sz="1800" b="1" dirty="0">
                          <a:solidFill>
                            <a:schemeClr val="bg2">
                              <a:lumMod val="50000"/>
                            </a:schemeClr>
                          </a:solidFill>
                          <a:latin typeface="Century Gothic" panose="020B0502020202020204" pitchFamily="34" charset="0"/>
                        </a:rPr>
                        <a:t>innanzi al Comitato di</a:t>
                      </a:r>
                    </a:p>
                    <a:p>
                      <a:r>
                        <a:rPr lang="it-IT" sz="1800" b="1" dirty="0">
                          <a:solidFill>
                            <a:schemeClr val="bg2">
                              <a:lumMod val="50000"/>
                            </a:schemeClr>
                          </a:solidFill>
                          <a:latin typeface="Century Gothic" panose="020B0502020202020204" pitchFamily="34" charset="0"/>
                        </a:rPr>
                        <a:t>valutazione</a:t>
                      </a:r>
                    </a:p>
                  </a:txBody>
                  <a:tcPr anchor="ctr"/>
                </a:tc>
                <a:tc>
                  <a:txBody>
                    <a:bodyPr/>
                    <a:lstStyle/>
                    <a:p>
                      <a:r>
                        <a:rPr lang="it-IT" sz="1800" b="1" dirty="0">
                          <a:solidFill>
                            <a:schemeClr val="bg2">
                              <a:lumMod val="50000"/>
                            </a:schemeClr>
                          </a:solidFill>
                          <a:latin typeface="Century Gothic" panose="020B0502020202020204" pitchFamily="34" charset="0"/>
                        </a:rPr>
                        <a:t>L’assenza al colloquio, ove</a:t>
                      </a:r>
                    </a:p>
                    <a:p>
                      <a:r>
                        <a:rPr lang="it-IT" sz="1800" b="1" dirty="0">
                          <a:solidFill>
                            <a:schemeClr val="bg2">
                              <a:lumMod val="50000"/>
                            </a:schemeClr>
                          </a:solidFill>
                          <a:latin typeface="Century Gothic" panose="020B0502020202020204" pitchFamily="34" charset="0"/>
                        </a:rPr>
                        <a:t>non motivata da</a:t>
                      </a:r>
                    </a:p>
                    <a:p>
                      <a:r>
                        <a:rPr lang="it-IT" sz="1800" b="1" dirty="0">
                          <a:solidFill>
                            <a:schemeClr val="bg2">
                              <a:lumMod val="50000"/>
                            </a:schemeClr>
                          </a:solidFill>
                          <a:latin typeface="Century Gothic" panose="020B0502020202020204" pitchFamily="34" charset="0"/>
                        </a:rPr>
                        <a:t>impedimenti inderogabili,</a:t>
                      </a:r>
                    </a:p>
                    <a:p>
                      <a:r>
                        <a:rPr lang="it-IT" sz="1800" b="1" dirty="0">
                          <a:solidFill>
                            <a:schemeClr val="bg2">
                              <a:lumMod val="50000"/>
                            </a:schemeClr>
                          </a:solidFill>
                          <a:latin typeface="Century Gothic" panose="020B0502020202020204" pitchFamily="34" charset="0"/>
                        </a:rPr>
                        <a:t>non preclude l’espressione</a:t>
                      </a:r>
                    </a:p>
                    <a:p>
                      <a:r>
                        <a:rPr lang="it-IT" sz="1800" b="1" dirty="0">
                          <a:solidFill>
                            <a:schemeClr val="bg2">
                              <a:lumMod val="50000"/>
                            </a:schemeClr>
                          </a:solidFill>
                          <a:latin typeface="Century Gothic" panose="020B0502020202020204" pitchFamily="34" charset="0"/>
                        </a:rPr>
                        <a:t>del parere</a:t>
                      </a:r>
                    </a:p>
                  </a:txBody>
                  <a:tcPr anchor="ctr"/>
                </a:tc>
                <a:tc>
                  <a:txBody>
                    <a:bodyPr/>
                    <a:lstStyle/>
                    <a:p>
                      <a:r>
                        <a:rPr lang="it-IT" sz="1800" b="1" dirty="0">
                          <a:solidFill>
                            <a:schemeClr val="bg2">
                              <a:lumMod val="50000"/>
                            </a:schemeClr>
                          </a:solidFill>
                          <a:latin typeface="Century Gothic" panose="020B0502020202020204" pitchFamily="34" charset="0"/>
                        </a:rPr>
                        <a:t>L’assenza del docente, se</a:t>
                      </a:r>
                    </a:p>
                    <a:p>
                      <a:r>
                        <a:rPr lang="it-IT" sz="1800" b="1" dirty="0">
                          <a:solidFill>
                            <a:schemeClr val="bg2">
                              <a:lumMod val="50000"/>
                            </a:schemeClr>
                          </a:solidFill>
                          <a:latin typeface="Century Gothic" panose="020B0502020202020204" pitchFamily="34" charset="0"/>
                        </a:rPr>
                        <a:t>non motivata, comporta il</a:t>
                      </a:r>
                    </a:p>
                    <a:p>
                      <a:r>
                        <a:rPr lang="it-IT" sz="1800" b="1" dirty="0">
                          <a:solidFill>
                            <a:schemeClr val="bg2">
                              <a:lumMod val="50000"/>
                            </a:schemeClr>
                          </a:solidFill>
                          <a:latin typeface="Century Gothic" panose="020B0502020202020204" pitchFamily="34" charset="0"/>
                        </a:rPr>
                        <a:t>mancato superamento del</a:t>
                      </a:r>
                    </a:p>
                    <a:p>
                      <a:r>
                        <a:rPr lang="it-IT" sz="1800" b="1" dirty="0">
                          <a:solidFill>
                            <a:schemeClr val="bg2">
                              <a:lumMod val="50000"/>
                            </a:schemeClr>
                          </a:solidFill>
                          <a:latin typeface="Century Gothic" panose="020B0502020202020204" pitchFamily="34" charset="0"/>
                        </a:rPr>
                        <a:t>Percorso</a:t>
                      </a:r>
                    </a:p>
                  </a:txBody>
                  <a:tcPr anchor="ctr"/>
                </a:tc>
                <a:extLst>
                  <a:ext uri="{0D108BD9-81ED-4DB2-BD59-A6C34878D82A}">
                    <a16:rowId xmlns:a16="http://schemas.microsoft.com/office/drawing/2014/main" val="10003"/>
                  </a:ext>
                </a:extLst>
              </a:tr>
              <a:tr h="370840">
                <a:tc>
                  <a:txBody>
                    <a:bodyPr/>
                    <a:lstStyle/>
                    <a:p>
                      <a:r>
                        <a:rPr lang="it-IT" sz="1800" b="1" dirty="0">
                          <a:solidFill>
                            <a:schemeClr val="bg2">
                              <a:lumMod val="50000"/>
                            </a:schemeClr>
                          </a:solidFill>
                          <a:latin typeface="Century Gothic" panose="020B0502020202020204" pitchFamily="34" charset="0"/>
                        </a:rPr>
                        <a:t>Ripetibilità del percorso, in caso di valutazione negativa</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1" dirty="0">
                          <a:solidFill>
                            <a:schemeClr val="bg2">
                              <a:lumMod val="50000"/>
                            </a:schemeClr>
                          </a:solidFill>
                          <a:latin typeface="Century Gothic" panose="020B0502020202020204" pitchFamily="34" charset="0"/>
                        </a:rPr>
                        <a:t>sì</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800" b="1" dirty="0">
                          <a:solidFill>
                            <a:schemeClr val="bg2">
                              <a:lumMod val="50000"/>
                            </a:schemeClr>
                          </a:solidFill>
                          <a:latin typeface="Century Gothic" panose="020B0502020202020204" pitchFamily="34" charset="0"/>
                        </a:rPr>
                        <a:t>no</a:t>
                      </a: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117842269"/>
      </p:ext>
    </p:extLst>
  </p:cSld>
  <p:clrMapOvr>
    <a:masterClrMapping/>
  </p:clrMapOvr>
</p:sld>
</file>

<file path=ppt/theme/theme1.xml><?xml version="1.0" encoding="utf-8"?>
<a:theme xmlns:a="http://schemas.openxmlformats.org/drawingml/2006/main" name="Base">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Base</Template>
  <TotalTime>146</TotalTime>
  <Words>1811</Words>
  <Application>Microsoft Macintosh PowerPoint</Application>
  <PresentationFormat>Widescreen</PresentationFormat>
  <Paragraphs>137</Paragraphs>
  <Slides>14</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14</vt:i4>
      </vt:variant>
    </vt:vector>
  </HeadingPairs>
  <TitlesOfParts>
    <vt:vector size="17" baseType="lpstr">
      <vt:lpstr>Century Gothic</vt:lpstr>
      <vt:lpstr>Corbel</vt:lpstr>
      <vt:lpstr>Base</vt:lpstr>
      <vt:lpstr>Formazione docenti PERCORSO ANNUALE fit</vt:lpstr>
      <vt:lpstr>Riferimenti Normativi</vt:lpstr>
      <vt:lpstr>Procedure e criteri di verifica degli standard professionali, modalità di verifica in itinere e finale del terzo anno del percorso FIT, nonché del percorso annuale di cui all'articolo 17, comma 5, del decreto legislativo 59/2017</vt:lpstr>
      <vt:lpstr>ADEMPIMENTI PER I DOCENTI FIT</vt:lpstr>
      <vt:lpstr>ADEMPIMENTI PER LA SCUOLA</vt:lpstr>
      <vt:lpstr>PROGETTO DI RICERCA - AZIONE</vt:lpstr>
      <vt:lpstr>VALUTAZIONE</vt:lpstr>
      <vt:lpstr>VERIFICHE IN ITINERE</vt:lpstr>
      <vt:lpstr>PORTFOLIO PROFESSIONALE</vt:lpstr>
      <vt:lpstr>Commissione</vt:lpstr>
      <vt:lpstr>Valutazione finale /1</vt:lpstr>
      <vt:lpstr>Valutazione finale /2</vt:lpstr>
      <vt:lpstr>Presentazione standard di PowerPoint</vt:lpstr>
      <vt:lpstr>Presentazione standard di PowerPoint</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FORMAZIONE NEOASSUNTI  A.S. 2018/19</dc:title>
  <dc:creator>Dirigente</dc:creator>
  <cp:lastModifiedBy>Utente di Microsoft Office</cp:lastModifiedBy>
  <cp:revision>16</cp:revision>
  <dcterms:created xsi:type="dcterms:W3CDTF">2018-10-28T20:27:03Z</dcterms:created>
  <dcterms:modified xsi:type="dcterms:W3CDTF">2018-12-13T14:26:51Z</dcterms:modified>
</cp:coreProperties>
</file>