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56" r:id="rId2"/>
    <p:sldId id="263" r:id="rId3"/>
    <p:sldId id="268" r:id="rId4"/>
    <p:sldId id="257" r:id="rId5"/>
    <p:sldId id="258" r:id="rId6"/>
    <p:sldId id="259" r:id="rId7"/>
    <p:sldId id="260" r:id="rId8"/>
    <p:sldId id="269" r:id="rId9"/>
    <p:sldId id="270" r:id="rId10"/>
    <p:sldId id="261" r:id="rId11"/>
    <p:sldId id="262" r:id="rId12"/>
    <p:sldId id="267" r:id="rId13"/>
    <p:sldId id="264" r:id="rId14"/>
    <p:sldId id="27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4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29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3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75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8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02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4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00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0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29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37AF553-C3A8-4228-80C6-20CF603D4E21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8D4F-C5C3-4F5E-A280-DBF7A9D6F315}" type="slidenum">
              <a:rPr lang="it-IT" smtClean="0"/>
              <a:t>‹N›</a:t>
            </a:fld>
            <a:endParaRPr lang="it-IT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2952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ltuosalario.it/stipendio/divario-salariale-tra-donne-e-uomini/il-divario-retributivo-di-genere-faq" TargetMode="External"/><Relationship Id="rId2" Type="http://schemas.openxmlformats.org/officeDocument/2006/relationships/hyperlink" Target="https://www.ilsole24ore.com/art/salari-divario-inspiegabile-gli-uomini-e-donne-italia-AEA9eHPE?refresh_ce=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quifinanza.it/lavoro/islanda-la-parita-di-salario-fra-uomini-e-donne-e-legge/114033/" TargetMode="External"/><Relationship Id="rId4" Type="http://schemas.openxmlformats.org/officeDocument/2006/relationships/hyperlink" Target="https://www.repubblica.it/economia/miojob/lavoro/2019/07/08/news/gender_gap_jobpricing-230640204/?refresh_c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alored.it/wp-content/uploads/2019/07/JobPricing_Gender-Gap-Report-2019_8Lug2019.pdf" TargetMode="External"/><Relationship Id="rId2" Type="http://schemas.openxmlformats.org/officeDocument/2006/relationships/hyperlink" Target="https://quifinanza.it/finanza/donne-lavoro-e-discriminazione-limpatto-negativo-della-disuguaglianza-di-genere-sulla-crescita-globale/187739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valored.it/news/proposta-di-legge-per-la-parita-salariale/" TargetMode="External"/><Relationship Id="rId4" Type="http://schemas.openxmlformats.org/officeDocument/2006/relationships/hyperlink" Target="https://www.laleggepertutti.it/337594_stipendi-uomini-e-donne-chi-guadagna-di-pi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2" name="Picture 13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23" name="Rectangle 15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Freeform: Shape 17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Oval 19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3608" y="962034"/>
            <a:ext cx="7369642" cy="3608480"/>
          </a:xfrm>
        </p:spPr>
        <p:txBody>
          <a:bodyPr>
            <a:normAutofit/>
          </a:bodyPr>
          <a:lstStyle/>
          <a:p>
            <a:pPr algn="l"/>
            <a:r>
              <a:rPr lang="it-IT" sz="6200" b="1" dirty="0">
                <a:latin typeface="Imprint MT Shadow" panose="04020605060303030202" pitchFamily="82" charset="0"/>
              </a:rPr>
              <a:t>DIFFERENZE DI GENERE IN AMBITO LAVORATIVO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08881" y="4622763"/>
            <a:ext cx="6437630" cy="1335503"/>
          </a:xfrm>
        </p:spPr>
        <p:txBody>
          <a:bodyPr>
            <a:normAutofit/>
          </a:bodyPr>
          <a:lstStyle/>
          <a:p>
            <a:r>
              <a:rPr lang="it-IT" sz="3600">
                <a:latin typeface="Times New Roman" panose="02020603050405020304" pitchFamily="18" charset="0"/>
                <a:cs typeface="Times New Roman" panose="02020603050405020304" pitchFamily="18" charset="0"/>
              </a:rPr>
              <a:t>Creato e progettato dalla 5B AFM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34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0" y="270164"/>
            <a:ext cx="9856135" cy="1752599"/>
          </a:xfrm>
        </p:spPr>
        <p:txBody>
          <a:bodyPr>
            <a:normAutofit/>
          </a:bodyPr>
          <a:lstStyle/>
          <a:p>
            <a:pPr algn="ctr"/>
            <a:br>
              <a:rPr lang="it-IT" sz="4000" dirty="0">
                <a:latin typeface="Broadway" pitchFamily="82" charset="0"/>
              </a:rPr>
            </a:br>
            <a:r>
              <a:rPr lang="it-IT" sz="4000" dirty="0">
                <a:latin typeface="Broadway" pitchFamily="82" charset="0"/>
              </a:rPr>
              <a:t>ART. 37 Costituzione Italiana</a:t>
            </a:r>
            <a:br>
              <a:rPr lang="it-IT" sz="4000" dirty="0">
                <a:latin typeface="Broadway" pitchFamily="82" charset="0"/>
              </a:rPr>
            </a:br>
            <a:endParaRPr lang="it-IT" sz="4000" dirty="0">
              <a:latin typeface="Broadway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0962" y="2022763"/>
            <a:ext cx="10369483" cy="3397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«La donna lavoratrice ha gli stessi diritti e, a parità di lavoro, le stesse retribuzioni che spettano al lavoratore. Le condizioni di lavoro devono consentire l'adempimento della sua essenziale funzione familiare e assicurare alla madre e al bambino una speciale adeguata protezione.»</a:t>
            </a:r>
          </a:p>
        </p:txBody>
      </p:sp>
    </p:spTree>
    <p:extLst>
      <p:ext uri="{BB962C8B-B14F-4D97-AF65-F5344CB8AC3E}">
        <p14:creationId xmlns:p14="http://schemas.microsoft.com/office/powerpoint/2010/main" val="378513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8095" y="273377"/>
            <a:ext cx="10341204" cy="1008668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latin typeface="Times New Roman" panose="02020603050405020304" pitchFamily="18" charset="0"/>
                <a:ea typeface="Broadway" panose="02000000000000000000" pitchFamily="2" charset="0"/>
                <a:cs typeface="Times New Roman" panose="02020603050405020304" pitchFamily="18" charset="0"/>
              </a:rPr>
              <a:t>PROPOSTA DI LEGGE SULLA PARITÁ SALARIALE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8095" y="1046374"/>
            <a:ext cx="5869757" cy="5811625"/>
          </a:xfrm>
        </p:spPr>
        <p:txBody>
          <a:bodyPr>
            <a:noAutofit/>
          </a:bodyPr>
          <a:lstStyle/>
          <a:p>
            <a:pPr marL="0" indent="0">
              <a:lnSpc>
                <a:spcPts val="3840"/>
              </a:lnSpc>
              <a:spcBef>
                <a:spcPts val="600"/>
              </a:spcBef>
              <a:buNone/>
            </a:pP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Offrire alle imprese sotto i 100 dipendenti di redigere un bilancio biennale sulla situazione dei dipendenti</a:t>
            </a:r>
          </a:p>
          <a:p>
            <a:pPr marL="0" indent="0">
              <a:lnSpc>
                <a:spcPts val="3840"/>
              </a:lnSpc>
              <a:spcBef>
                <a:spcPts val="600"/>
              </a:spcBef>
              <a:buNone/>
            </a:pP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Obbligare le imprese alla trasparenza</a:t>
            </a:r>
          </a:p>
          <a:p>
            <a:pPr marL="0" indent="0">
              <a:lnSpc>
                <a:spcPts val="3840"/>
              </a:lnSpc>
              <a:spcBef>
                <a:spcPts val="600"/>
              </a:spcBef>
              <a:buNone/>
            </a:pP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Aumentare i controlli e le sanzioni</a:t>
            </a:r>
          </a:p>
          <a:p>
            <a:pPr marL="0" indent="0">
              <a:lnSpc>
                <a:spcPts val="3840"/>
              </a:lnSpc>
              <a:spcBef>
                <a:spcPts val="600"/>
              </a:spcBef>
              <a:buNone/>
            </a:pP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Creare un ‘bollino’ per le imprese più virtuose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55042"/>
            <a:ext cx="5169031" cy="322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1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76469F-1693-9D4F-BDF3-671CFE592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815" y="201401"/>
            <a:ext cx="10397764" cy="1293028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donne imprenditrici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308CA3-68B2-254C-98BC-9E54DAC3B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457" y="-179109"/>
            <a:ext cx="4590853" cy="703710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062054-20D0-9B49-A2AB-F40894507684}"/>
              </a:ext>
            </a:extLst>
          </p:cNvPr>
          <p:cNvSpPr txBox="1"/>
          <p:nvPr/>
        </p:nvSpPr>
        <p:spPr>
          <a:xfrm>
            <a:off x="989814" y="2305615"/>
            <a:ext cx="5854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percentuale di donne in posizioni manageriali in Italia nel 2016 era</a:t>
            </a:r>
          </a:p>
          <a:p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circa il 22% dei dirigenti totali</a:t>
            </a:r>
          </a:p>
          <a:p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 il 78% degli uomini.</a:t>
            </a:r>
          </a:p>
        </p:txBody>
      </p:sp>
    </p:spTree>
    <p:extLst>
      <p:ext uri="{BB962C8B-B14F-4D97-AF65-F5344CB8AC3E}">
        <p14:creationId xmlns:p14="http://schemas.microsoft.com/office/powerpoint/2010/main" val="314232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64963" y="-30780"/>
            <a:ext cx="8760324" cy="1331679"/>
          </a:xfrm>
        </p:spPr>
        <p:txBody>
          <a:bodyPr>
            <a:normAutofit/>
          </a:bodyPr>
          <a:lstStyle/>
          <a:p>
            <a:b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ISLANDA: LA PARITÁ È POSSIBILE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07" y="1459230"/>
            <a:ext cx="4565715" cy="3939539"/>
          </a:xfrm>
        </p:spPr>
      </p:pic>
      <p:sp>
        <p:nvSpPr>
          <p:cNvPr id="5" name="CasellaDiTesto 4"/>
          <p:cNvSpPr txBox="1"/>
          <p:nvPr/>
        </p:nvSpPr>
        <p:spPr>
          <a:xfrm>
            <a:off x="5938887" y="1968160"/>
            <a:ext cx="54305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Entrata in vigore dall’ 1 Gennaio 2018, punta a eguagliare il salario dei dipendenti entro e non oltre il 2020</a:t>
            </a:r>
          </a:p>
        </p:txBody>
      </p:sp>
    </p:spTree>
    <p:extLst>
      <p:ext uri="{BB962C8B-B14F-4D97-AF65-F5344CB8AC3E}">
        <p14:creationId xmlns:p14="http://schemas.microsoft.com/office/powerpoint/2010/main" val="8095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7024D80-B14D-4346-A265-7A974DE5AAD3}"/>
              </a:ext>
            </a:extLst>
          </p:cNvPr>
          <p:cNvSpPr/>
          <p:nvPr/>
        </p:nvSpPr>
        <p:spPr>
          <a:xfrm>
            <a:off x="1150070" y="395926"/>
            <a:ext cx="9558778" cy="525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Aloise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https://www.ilsole24ore.com/art/salari-divario-inspiegabile-gli-uomini-e-donne-italia-AEA9eHPE?refresh_ce=1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Minushe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Monti, Semeraro,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Asquino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https://iltuosalario.it/stipendio/divario-salariale-tra-donne-e-uomini/il-divario-retributivo-di-genere-faq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Cassella, Ursino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https://www.repubblica.it/economia/miojob/lavoro/2019/07/08/news/gender_gap_jobpricing-230640204/?refresh_ce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Maldonado, Ferrandino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https://quifinanza.it/lavoro/islanda-la-parita-di-salario-fra-uomini-e-donne-e-legge/114033/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13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F2EA5-5D85-A34E-A669-4D06205810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979372"/>
            <a:ext cx="11868346" cy="8738947"/>
          </a:xfrm>
        </p:spPr>
        <p:txBody>
          <a:bodyPr>
            <a:normAutofit/>
          </a:bodyPr>
          <a:lstStyle/>
          <a:p>
            <a:br>
              <a:rPr lang="it-IT" sz="4400" dirty="0"/>
            </a:br>
            <a:br>
              <a:rPr lang="it-IT" sz="4400" dirty="0"/>
            </a:br>
            <a:br>
              <a:rPr lang="it-IT" sz="4400" dirty="0"/>
            </a:br>
            <a:endParaRPr lang="it-IT" sz="4400" dirty="0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1F6484D-78D4-4459-8726-5B7A7937895C}"/>
              </a:ext>
            </a:extLst>
          </p:cNvPr>
          <p:cNvSpPr/>
          <p:nvPr/>
        </p:nvSpPr>
        <p:spPr>
          <a:xfrm>
            <a:off x="1065230" y="923827"/>
            <a:ext cx="10341204" cy="551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Malavolti</a:t>
            </a:r>
            <a:r>
              <a:rPr lang="it-IT" b="1" dirty="0"/>
              <a:t>, Monguzzi</a:t>
            </a:r>
            <a:endParaRPr lang="it-IT" dirty="0"/>
          </a:p>
          <a:p>
            <a:r>
              <a:rPr lang="it-IT" dirty="0"/>
              <a:t>Donne, lavoro e discriminazione: l’impatto negativo della disuguaglianza di genere sulla crescita globale</a:t>
            </a:r>
          </a:p>
          <a:p>
            <a:r>
              <a:rPr lang="it-IT" u="sng" dirty="0">
                <a:hlinkClick r:id="rId2"/>
              </a:rPr>
              <a:t>https://quifinanza.it/finanza/donne-lavoro-e-discriminazione-limpatto-negativo-della-disuguaglianza-di-genere-sulla-crescita-globale/187739/</a:t>
            </a:r>
            <a:endParaRPr lang="it-IT" u="sng" dirty="0"/>
          </a:p>
          <a:p>
            <a:endParaRPr lang="it-IT" dirty="0"/>
          </a:p>
          <a:p>
            <a:r>
              <a:rPr lang="it-IT" b="1" dirty="0"/>
              <a:t>Chirico, Di Mauro, Ciavarella, Perna</a:t>
            </a:r>
            <a:endParaRPr lang="it-IT" dirty="0"/>
          </a:p>
          <a:p>
            <a:r>
              <a:rPr lang="it-IT" dirty="0"/>
              <a:t>Gender gap report 2019 - Valore D</a:t>
            </a:r>
          </a:p>
          <a:p>
            <a:r>
              <a:rPr lang="it-IT" u="sng" dirty="0">
                <a:hlinkClick r:id="rId3"/>
              </a:rPr>
              <a:t>https://valored.it/wp-content/uploads/2019/07/JobPricing_Gender-Gap-Report-2019_8Lug2019.pdf</a:t>
            </a:r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/>
              <a:t>Caria, </a:t>
            </a:r>
            <a:r>
              <a:rPr lang="it-IT" b="1" dirty="0" err="1"/>
              <a:t>Seminaroti</a:t>
            </a:r>
            <a:r>
              <a:rPr lang="it-IT" b="1" dirty="0"/>
              <a:t>, </a:t>
            </a:r>
            <a:r>
              <a:rPr lang="it-IT" b="1" dirty="0" err="1"/>
              <a:t>Giust</a:t>
            </a:r>
            <a:endParaRPr lang="it-IT" b="1" dirty="0"/>
          </a:p>
          <a:p>
            <a:endParaRPr lang="it-IT" dirty="0"/>
          </a:p>
          <a:p>
            <a:r>
              <a:rPr lang="it-IT" u="sng" dirty="0">
                <a:hlinkClick r:id="rId4"/>
              </a:rPr>
              <a:t>https://www.laleggepertutti.it/337594_stipendi-uomini-e-donne-chi-guadagna-di-piu</a:t>
            </a:r>
            <a:endParaRPr lang="it-IT" u="sng" dirty="0"/>
          </a:p>
          <a:p>
            <a:endParaRPr lang="it-IT" u="sng" dirty="0"/>
          </a:p>
          <a:p>
            <a:endParaRPr lang="it-IT" dirty="0"/>
          </a:p>
          <a:p>
            <a:r>
              <a:rPr lang="it-IT" b="1" dirty="0"/>
              <a:t>Grosso, Mariani, Pistocchi, Mantegazza</a:t>
            </a:r>
            <a:endParaRPr lang="it-IT" dirty="0"/>
          </a:p>
          <a:p>
            <a:r>
              <a:rPr lang="it-IT" u="sng" dirty="0">
                <a:hlinkClick r:id="rId5"/>
              </a:rPr>
              <a:t>https://valored.it/news/proposta-di-legge-per-la-parita-salariale/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8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7799" y="0"/>
            <a:ext cx="5771786" cy="68552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«La politica aziendale è un mondo tipicamente maschile, sono poche le donne con un ruolo di rilievo all’interno dell’azienda. </a:t>
            </a:r>
          </a:p>
          <a:p>
            <a:pPr marL="0" indent="0" algn="ctr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L’obiettivo è ambizioso, è cambiare il modello» </a:t>
            </a:r>
          </a:p>
          <a:p>
            <a:pPr marL="0" indent="0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-Luisa Pogliana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123" y="2351542"/>
            <a:ext cx="2222842" cy="3367942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1CB37F-06CA-354A-B456-E88E4C9A0D1B}"/>
              </a:ext>
            </a:extLst>
          </p:cNvPr>
          <p:cNvSpPr txBox="1"/>
          <p:nvPr/>
        </p:nvSpPr>
        <p:spPr>
          <a:xfrm>
            <a:off x="6142453" y="6065985"/>
            <a:ext cx="6049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it-IT" dirty="0"/>
              <a:t>https://www.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it-IT" dirty="0"/>
              <a:t>.com/watch?v=sLI70MkKVCI</a:t>
            </a:r>
          </a:p>
        </p:txBody>
      </p:sp>
    </p:spTree>
    <p:extLst>
      <p:ext uri="{BB962C8B-B14F-4D97-AF65-F5344CB8AC3E}">
        <p14:creationId xmlns:p14="http://schemas.microsoft.com/office/powerpoint/2010/main" val="38205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76E2E4-B7D2-0F40-979B-5A2E6CAB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254" y="5166421"/>
            <a:ext cx="8445357" cy="8835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sì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no? </a:t>
            </a:r>
          </a:p>
        </p:txBody>
      </p:sp>
      <p:pic>
        <p:nvPicPr>
          <p:cNvPr id="3" name="Immagine 3">
            <a:extLst>
              <a:ext uri="{FF2B5EF4-FFF2-40B4-BE49-F238E27FC236}">
                <a16:creationId xmlns:a16="http://schemas.microsoft.com/office/drawing/2014/main" id="{ED409969-23F1-3E49-AD18-A15CEFE302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8" r="-1" b="34208"/>
          <a:stretch/>
        </p:blipFill>
        <p:spPr>
          <a:xfrm>
            <a:off x="1005401" y="-1"/>
            <a:ext cx="10380133" cy="4030679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80426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3">
            <a:extLst>
              <a:ext uri="{FF2B5EF4-FFF2-40B4-BE49-F238E27FC236}">
                <a16:creationId xmlns:a16="http://schemas.microsoft.com/office/drawing/2014/main" id="{17417E85-E067-B740-96D1-D496AB3AA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8" r="-2" b="15843"/>
          <a:stretch/>
        </p:blipFill>
        <p:spPr>
          <a:xfrm>
            <a:off x="1007760" y="1"/>
            <a:ext cx="4430108" cy="260537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Immagine 5">
            <a:extLst>
              <a:ext uri="{FF2B5EF4-FFF2-40B4-BE49-F238E27FC236}">
                <a16:creationId xmlns:a16="http://schemas.microsoft.com/office/drawing/2014/main" id="{95BCDCFA-5D52-E34D-ACAC-460C265517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8" r="20708" b="-1"/>
          <a:stretch/>
        </p:blipFill>
        <p:spPr>
          <a:xfrm>
            <a:off x="1007761" y="2608873"/>
            <a:ext cx="4430108" cy="42491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90176" y="0"/>
            <a:ext cx="5141975" cy="685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scelte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dell’imprenditore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8668" y="0"/>
            <a:ext cx="10683593" cy="1384994"/>
          </a:xfrm>
        </p:spPr>
        <p:txBody>
          <a:bodyPr>
            <a:normAutofit/>
          </a:bodyPr>
          <a:lstStyle/>
          <a:p>
            <a:pPr algn="l"/>
            <a:b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COS’È IL DIVARIO RETRIBUTIVO DI GENERE</a:t>
            </a:r>
            <a:r>
              <a:rPr lang="it-IT" sz="3200" dirty="0">
                <a:latin typeface="Broadway" pitchFamily="82" charset="0"/>
              </a:rPr>
              <a:t>?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7" y="3496781"/>
            <a:ext cx="4363858" cy="272040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08668" y="1626215"/>
            <a:ext cx="10266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divario retributivo si ha quando un lavoratore guadagna più di un altro. È legale in quanto questa differenza è data dal livello di istruzione, dal tipo di impiego, etc...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50070" y="3618935"/>
            <a:ext cx="58089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disparità di stipendio si ha quando due lavoratori della stessa azienda e con stesse qualifiche ricevono un salario diverso, in questo caso si parla di DISCRIMINAZIONE SALARIALE</a:t>
            </a:r>
          </a:p>
        </p:txBody>
      </p:sp>
    </p:spTree>
    <p:extLst>
      <p:ext uri="{BB962C8B-B14F-4D97-AF65-F5344CB8AC3E}">
        <p14:creationId xmlns:p14="http://schemas.microsoft.com/office/powerpoint/2010/main" val="35340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8668" y="188259"/>
            <a:ext cx="10378911" cy="87697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DIFFERENZE DI STIPENDI NEL MONDO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672C5C2-D579-154E-93DF-24B7E7B6C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68" y="961533"/>
            <a:ext cx="10378911" cy="589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5802" y="0"/>
            <a:ext cx="10322351" cy="993657"/>
          </a:xfrm>
        </p:spPr>
        <p:txBody>
          <a:bodyPr>
            <a:normAutofit/>
          </a:bodyPr>
          <a:lstStyle/>
          <a:p>
            <a:pPr algn="ctr"/>
            <a:b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 DEL DIVARIO DI SALARIO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802" y="1102936"/>
            <a:ext cx="5429839" cy="5755063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1. L'istruzione</a:t>
            </a:r>
          </a:p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2. Il lavoro, la professione         o l'attività</a:t>
            </a:r>
          </a:p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3. La scelta di una grande o di una piccola azienda</a:t>
            </a:r>
          </a:p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4. La formazione supplementare relativa al proprio lavoro</a:t>
            </a:r>
          </a:p>
        </p:txBody>
      </p:sp>
      <p:pic>
        <p:nvPicPr>
          <p:cNvPr id="4" name="Google Shape;70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17615" y="1348033"/>
            <a:ext cx="4760537" cy="5509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230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20A00-AA71-034A-9038-E991D3C88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102" y="75414"/>
            <a:ext cx="4700834" cy="6570483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/>
                <a:ea typeface="Times New Roman"/>
                <a:cs typeface="Times New Roman"/>
                <a:sym typeface="Times New Roman"/>
              </a:rPr>
              <a:t>5. Lavorare meno ore degli uomini  </a:t>
            </a:r>
          </a:p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/>
                <a:ea typeface="Times New Roman"/>
                <a:cs typeface="Times New Roman"/>
                <a:sym typeface="Times New Roman"/>
              </a:rPr>
              <a:t>6. Interrompere la propria carriera professionale</a:t>
            </a:r>
          </a:p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/>
                <a:ea typeface="Times New Roman"/>
                <a:cs typeface="Times New Roman"/>
                <a:sym typeface="Times New Roman"/>
              </a:rPr>
              <a:t> (causa gravidanza)</a:t>
            </a:r>
          </a:p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/>
                <a:ea typeface="Times New Roman"/>
                <a:cs typeface="Times New Roman"/>
                <a:sym typeface="Times New Roman"/>
              </a:rPr>
              <a:t>7. Il settore</a:t>
            </a:r>
          </a:p>
          <a:p>
            <a:pPr marL="11430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it-IT" sz="3600" b="1" dirty="0">
                <a:latin typeface="Times New Roman"/>
                <a:ea typeface="Times New Roman"/>
                <a:cs typeface="Times New Roman"/>
                <a:sym typeface="Times New Roman"/>
              </a:rPr>
              <a:t>8. Lavoro part time o a tempo pieno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03D28CCC-3FCC-8E43-BA3B-F3E7864E1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936" y="622168"/>
            <a:ext cx="5357568" cy="461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0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8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8" name="Picture 10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0" name="Rectangle 12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14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D5B0B43F-2CE7-4C6C-BABC-EE342B328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18">
            <a:extLst>
              <a:ext uri="{FF2B5EF4-FFF2-40B4-BE49-F238E27FC236}">
                <a16:creationId xmlns:a16="http://schemas.microsoft.com/office/drawing/2014/main" id="{85459F07-63F9-48CF-B725-A873C4BC3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TextBox 20">
            <a:extLst>
              <a:ext uri="{FF2B5EF4-FFF2-40B4-BE49-F238E27FC236}">
                <a16:creationId xmlns:a16="http://schemas.microsoft.com/office/drawing/2014/main" id="{14B83E1E-DAC1-4851-84FF-D6FE1649D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45" name="Rectangle 22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26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48" name="Freeform: Shape 28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9" name="Picture 30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50" name="Rectangle 32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34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Rectangle 36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Oval 38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60387C-4BAD-4188-952A-068984191D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808056"/>
            <a:ext cx="12192000" cy="107722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4400" dirty="0">
                <a:latin typeface="Broadway" panose="04040905080B02020502" pitchFamily="82" charset="0"/>
                <a:cs typeface="Times New Roman" panose="02020603050405020304" pitchFamily="18" charset="0"/>
              </a:rPr>
              <a:t>			ART. 3 </a:t>
            </a:r>
            <a:r>
              <a:rPr lang="en-US" sz="4400" dirty="0" err="1">
                <a:latin typeface="Broadway" panose="04040905080B02020502" pitchFamily="82" charset="0"/>
                <a:cs typeface="Times New Roman" panose="02020603050405020304" pitchFamily="18" charset="0"/>
              </a:rPr>
              <a:t>Costituzione</a:t>
            </a:r>
            <a:r>
              <a:rPr lang="en-US" sz="4400" dirty="0">
                <a:latin typeface="Broadway" panose="04040905080B02020502" pitchFamily="8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Broadway" panose="04040905080B02020502" pitchFamily="82" charset="0"/>
                <a:cs typeface="Times New Roman" panose="02020603050405020304" pitchFamily="18" charset="0"/>
              </a:rPr>
              <a:t>Italiana</a:t>
            </a:r>
            <a:r>
              <a:rPr lang="en-US" sz="4400" dirty="0">
                <a:latin typeface="Broadway" panose="04040905080B02020502" pitchFamily="82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DA5DEDA-75A5-4B42-8A6C-DEE7D0860D54}"/>
              </a:ext>
            </a:extLst>
          </p:cNvPr>
          <p:cNvSpPr txBox="1"/>
          <p:nvPr/>
        </p:nvSpPr>
        <p:spPr>
          <a:xfrm>
            <a:off x="0" y="2052116"/>
            <a:ext cx="12189867" cy="39978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 defTabSz="914400">
              <a:lnSpc>
                <a:spcPct val="12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Tutti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cittadini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hanno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dignità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eguali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davanti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legge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senza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distinzioni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sesso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razza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lingua, di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religione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opinioni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politiche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condizioni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083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62</TotalTime>
  <Words>617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Arial</vt:lpstr>
      <vt:lpstr>Broadway</vt:lpstr>
      <vt:lpstr>Calibri</vt:lpstr>
      <vt:lpstr>Imprint MT Shadow</vt:lpstr>
      <vt:lpstr>MS Shell Dlg 2</vt:lpstr>
      <vt:lpstr>Times New Roman</vt:lpstr>
      <vt:lpstr>Wingdings</vt:lpstr>
      <vt:lpstr>Wingdings 3</vt:lpstr>
      <vt:lpstr>Madison</vt:lpstr>
      <vt:lpstr>DIFFERENZE DI GENERE IN AMBITO LAVORATIVO</vt:lpstr>
      <vt:lpstr>Presentazione standard di PowerPoint</vt:lpstr>
      <vt:lpstr>Università: sì o no? </vt:lpstr>
      <vt:lpstr>      Le scelte dell’imprenditore</vt:lpstr>
      <vt:lpstr> COS’È IL DIVARIO RETRIBUTIVO DI GENERE?</vt:lpstr>
      <vt:lpstr>DIFFERENZE DI STIPENDI NEL MONDO</vt:lpstr>
      <vt:lpstr> CAUSE DEL DIVARIO DI SALARIO</vt:lpstr>
      <vt:lpstr>Presentazione standard di PowerPoint</vt:lpstr>
      <vt:lpstr>   ART. 3 Costituzione Italiana    </vt:lpstr>
      <vt:lpstr> ART. 37 Costituzione Italiana </vt:lpstr>
      <vt:lpstr>PROPOSTA DI LEGGE SULLA PARITÁ SALARIALE</vt:lpstr>
      <vt:lpstr>Le donne imprenditrici</vt:lpstr>
      <vt:lpstr> ISLANDA: LA PARITÁ È POSSIBILE</vt:lpstr>
      <vt:lpstr>Presentazione standard di PowerPoint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DIFFERENZE DI GENERE IN AMBITO LAVORATIVO</dc:title>
  <dc:creator>stefania lanzilotto</dc:creator>
  <cp:lastModifiedBy>barbara ricotti</cp:lastModifiedBy>
  <cp:revision>11</cp:revision>
  <dcterms:created xsi:type="dcterms:W3CDTF">2020-01-24T11:40:53Z</dcterms:created>
  <dcterms:modified xsi:type="dcterms:W3CDTF">2020-01-29T17:39:51Z</dcterms:modified>
</cp:coreProperties>
</file>